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  <p:sldMasterId id="2147483660" r:id="rId2"/>
  </p:sldMasterIdLst>
  <p:notesMasterIdLst>
    <p:notesMasterId r:id="rId11"/>
  </p:notesMasterIdLst>
  <p:sldIdLst>
    <p:sldId id="7597" r:id="rId3"/>
    <p:sldId id="256" r:id="rId4"/>
    <p:sldId id="257" r:id="rId5"/>
    <p:sldId id="7347" r:id="rId6"/>
    <p:sldId id="7596" r:id="rId7"/>
    <p:sldId id="7379" r:id="rId8"/>
    <p:sldId id="7595" r:id="rId9"/>
    <p:sldId id="260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68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8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E95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126" y="138"/>
      </p:cViewPr>
      <p:guideLst>
        <p:guide orient="horz" pos="1668"/>
        <p:guide pos="2880"/>
        <p:guide orient="horz" pos="4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fd16167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fd161679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7C3FE-2E49-4FED-9C84-C9DF40F757F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933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17C3FE-2E49-4FED-9C84-C9DF40F757FD}" type="slidenum">
              <a:rPr lang="en-CA" smtClean="0"/>
              <a:pPr>
                <a:defRPr/>
              </a:pPr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974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26D2575-3A86-44AC-92EE-3B95A1BFB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259" y="27500"/>
            <a:ext cx="32004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87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949287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65760"/>
            <a:ext cx="914400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84425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0460B-0B87-4622-8506-657A03203B66}" type="datetimeFigureOut">
              <a:rPr lang="en-CA" smtClean="0"/>
              <a:t>2023-10-11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25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484425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966C3-00C8-43F1-A673-DCCE55623C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21591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685800" rtl="0" eaLnBrk="1" latinLnBrk="0" hangingPunct="1">
        <a:spcBef>
          <a:spcPct val="0"/>
        </a:spcBef>
        <a:buNone/>
        <a:defRPr sz="200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685800" rtl="0" eaLnBrk="1" latinLnBrk="0" hangingPunct="1">
        <a:spcBef>
          <a:spcPct val="20000"/>
        </a:spcBef>
        <a:buFontTx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Tx/>
        <a:buBlip>
          <a:blip r:embed="rId4"/>
        </a:buBlip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SzPct val="80000"/>
        <a:buFontTx/>
        <a:buBlip>
          <a:blip r:embed="rId5"/>
        </a:buBlip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SzPct val="60000"/>
        <a:buFontTx/>
        <a:buBlip>
          <a:blip r:embed="rId6"/>
        </a:buBlip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bg2"/>
        </a:buClr>
        <a:buSzPct val="70000"/>
        <a:buFont typeface="Arial" panose="020B0604020202020204" pitchFamily="34" charset="0"/>
        <a:buChar char="»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enrecognition.org/resources/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enrecognition.org/resources/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8D1D1B-F06C-B0B3-9D98-B2149EAD1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015385"/>
            <a:ext cx="8520600" cy="1963500"/>
          </a:xfrm>
        </p:spPr>
        <p:txBody>
          <a:bodyPr/>
          <a:lstStyle/>
          <a:p>
            <a:r>
              <a:rPr lang="en-CA" sz="6600" dirty="0"/>
              <a:t>Badge Canvas</a:t>
            </a:r>
            <a:br>
              <a:rPr lang="en-CA" sz="6600" dirty="0"/>
            </a:br>
            <a:r>
              <a:rPr lang="en-CA" sz="6600" dirty="0"/>
              <a:t>Toolkit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8B4268-CDEA-5EDC-A4C0-0AFD62ED0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3061485"/>
            <a:ext cx="8520600" cy="1300800"/>
          </a:xfrm>
        </p:spPr>
        <p:txBody>
          <a:bodyPr/>
          <a:lstStyle/>
          <a:p>
            <a:pPr marL="114300" indent="0" algn="l">
              <a:buNone/>
            </a:pPr>
            <a:r>
              <a:rPr lang="en-US" sz="1200" dirty="0"/>
              <a:t>This is a Learning Agents adaptation and extension of a longtime useful brainstorming tool in the Open Badges community, published here as a </a:t>
            </a:r>
            <a:r>
              <a:rPr lang="en-US" sz="1200" dirty="0" err="1"/>
              <a:t>Powerpoint</a:t>
            </a:r>
            <a:r>
              <a:rPr lang="en-US" sz="1200" dirty="0"/>
              <a:t> workbook.</a:t>
            </a:r>
          </a:p>
          <a:p>
            <a:pPr marL="114300" indent="0" algn="l">
              <a:buNone/>
            </a:pPr>
            <a:endParaRPr lang="en-US" sz="1200" dirty="0"/>
          </a:p>
          <a:p>
            <a:pPr marL="114300" indent="0" algn="l">
              <a:buNone/>
            </a:pPr>
            <a:r>
              <a:rPr lang="en-US" sz="1200" dirty="0"/>
              <a:t>Copy and adapt slides as needed to plan your overall credentialing system and to sketch in badge content. This tool can be used solo, or as a group collaboration tool. </a:t>
            </a:r>
          </a:p>
          <a:p>
            <a:pPr marL="114300" indent="0" algn="l">
              <a:buNone/>
            </a:pPr>
            <a:endParaRPr lang="en-US" sz="1200" dirty="0"/>
          </a:p>
          <a:p>
            <a:pPr marL="114300" indent="0" algn="l">
              <a:buNone/>
            </a:pPr>
            <a:r>
              <a:rPr lang="en-US" sz="900" dirty="0"/>
              <a:t>Licensed Creative Commons with Attribution (CC BY). </a:t>
            </a:r>
            <a:br>
              <a:rPr lang="en-US" sz="900" dirty="0"/>
            </a:br>
            <a:r>
              <a:rPr lang="en-US" sz="900" dirty="0"/>
              <a:t>Last updated 2023-10-11</a:t>
            </a:r>
            <a:endParaRPr lang="en-CA" sz="9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61A7C2-D230-F1FD-495B-E61388BAAA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48498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3858013" y="1343550"/>
            <a:ext cx="1371600" cy="12801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/>
          </a:p>
        </p:txBody>
      </p:sp>
      <p:sp>
        <p:nvSpPr>
          <p:cNvPr id="55" name="Google Shape;55;p13"/>
          <p:cNvSpPr/>
          <p:nvPr/>
        </p:nvSpPr>
        <p:spPr>
          <a:xfrm>
            <a:off x="3258600" y="2734625"/>
            <a:ext cx="2626800" cy="843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/>
              <a:t>Description</a:t>
            </a:r>
            <a:endParaRPr sz="11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/>
              <a:t>Tweet length: the “recognition mission” of the badge. Required.</a:t>
            </a:r>
            <a:endParaRPr sz="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56" name="Google Shape;56;p13"/>
          <p:cNvSpPr/>
          <p:nvPr/>
        </p:nvSpPr>
        <p:spPr>
          <a:xfrm>
            <a:off x="3249300" y="3698200"/>
            <a:ext cx="2645400" cy="1355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/>
              <a:t>Criteria</a:t>
            </a:r>
            <a:endParaRPr sz="11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/>
              <a:t>How does someone earn this badge? What learning activities? What assessment? How much effort? Be as clear and transparent as possible. Required.</a:t>
            </a:r>
            <a:endParaRPr sz="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57" name="Google Shape;57;p13"/>
          <p:cNvSpPr/>
          <p:nvPr/>
        </p:nvSpPr>
        <p:spPr>
          <a:xfrm>
            <a:off x="87275" y="3467400"/>
            <a:ext cx="2645400" cy="1551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/>
              <a:t>Type of recognition?</a:t>
            </a:r>
            <a:endParaRPr sz="11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/>
              <a:t>One or more of (bold/circle which apply):</a:t>
            </a:r>
            <a:br>
              <a:rPr lang="en" sz="500" dirty="0"/>
            </a:br>
            <a:endParaRPr sz="500" dirty="0"/>
          </a:p>
          <a:p>
            <a:pPr marL="114300" lvl="0" indent="-88900" algn="l" rtl="0">
              <a:spcBef>
                <a:spcPts val="0"/>
              </a:spcBef>
              <a:spcAft>
                <a:spcPts val="0"/>
              </a:spcAft>
              <a:buSzPts val="500"/>
              <a:buChar char="●"/>
            </a:pPr>
            <a:r>
              <a:rPr lang="en" sz="500" dirty="0"/>
              <a:t>Assessment-based course </a:t>
            </a:r>
            <a:r>
              <a:rPr lang="en" sz="500" dirty="0">
                <a:solidFill>
                  <a:schemeClr val="dk1"/>
                </a:solidFill>
              </a:rPr>
              <a:t>(rigorous</a:t>
            </a:r>
            <a:r>
              <a:rPr lang="en" sz="500" dirty="0"/>
              <a:t> summative assessment)</a:t>
            </a:r>
            <a:br>
              <a:rPr lang="en" sz="500" dirty="0"/>
            </a:br>
            <a:endParaRPr sz="200" dirty="0"/>
          </a:p>
          <a:p>
            <a:pPr marL="114300" lvl="0" indent="-88900" algn="l" rtl="0">
              <a:spcBef>
                <a:spcPts val="0"/>
              </a:spcBef>
              <a:spcAft>
                <a:spcPts val="0"/>
              </a:spcAft>
              <a:buSzPts val="500"/>
              <a:buChar char="●"/>
            </a:pPr>
            <a:r>
              <a:rPr lang="en" sz="500" dirty="0"/>
              <a:t>Completion-based course </a:t>
            </a:r>
            <a:r>
              <a:rPr lang="en" sz="500" dirty="0">
                <a:solidFill>
                  <a:schemeClr val="dk1"/>
                </a:solidFill>
              </a:rPr>
              <a:t>(e.g. self-paced e-learning. Formative or no assessment.)</a:t>
            </a:r>
            <a:br>
              <a:rPr lang="en" sz="500" dirty="0"/>
            </a:br>
            <a:endParaRPr sz="200" dirty="0"/>
          </a:p>
          <a:p>
            <a:pPr marL="114300" lvl="0" indent="-88900" algn="l" rtl="0">
              <a:spcBef>
                <a:spcPts val="0"/>
              </a:spcBef>
              <a:spcAft>
                <a:spcPts val="0"/>
              </a:spcAft>
              <a:buSzPts val="500"/>
              <a:buChar char="●"/>
            </a:pPr>
            <a:r>
              <a:rPr lang="en-CA" sz="500" dirty="0">
                <a:solidFill>
                  <a:schemeClr val="dk1"/>
                </a:solidFill>
              </a:rPr>
              <a:t>P</a:t>
            </a:r>
            <a:r>
              <a:rPr lang="en" sz="500" dirty="0">
                <a:solidFill>
                  <a:schemeClr val="dk1"/>
                </a:solidFill>
              </a:rPr>
              <a:t>articipation-based course (e.g. workshop, webinar. Formative or no assessment.)</a:t>
            </a:r>
            <a:br>
              <a:rPr lang="en" sz="500" dirty="0"/>
            </a:br>
            <a:endParaRPr sz="200" dirty="0"/>
          </a:p>
          <a:p>
            <a:pPr marL="114300" lvl="0" indent="-88900" algn="l" rtl="0">
              <a:spcBef>
                <a:spcPts val="0"/>
              </a:spcBef>
              <a:spcAft>
                <a:spcPts val="0"/>
              </a:spcAft>
              <a:buSzPts val="500"/>
              <a:buChar char="●"/>
            </a:pPr>
            <a:r>
              <a:rPr lang="en" sz="500" dirty="0"/>
              <a:t>Certification of a specific skill or broader competency, with performance criteria</a:t>
            </a:r>
            <a:br>
              <a:rPr lang="en" sz="500" dirty="0"/>
            </a:br>
            <a:endParaRPr sz="200" dirty="0">
              <a:solidFill>
                <a:schemeClr val="dk1"/>
              </a:solidFill>
            </a:endParaRPr>
          </a:p>
          <a:p>
            <a:pPr marL="114300" lvl="0" indent="-88900" algn="l" rtl="0">
              <a:spcBef>
                <a:spcPts val="0"/>
              </a:spcBef>
              <a:spcAft>
                <a:spcPts val="0"/>
              </a:spcAft>
              <a:buSzPts val="500"/>
              <a:buChar char="●"/>
            </a:pPr>
            <a:r>
              <a:rPr lang="en" sz="500" dirty="0"/>
              <a:t>Milestone – completion of a multiple badge pathway (see page 3)</a:t>
            </a:r>
            <a:br>
              <a:rPr lang="en" sz="500" dirty="0"/>
            </a:br>
            <a:endParaRPr sz="200" dirty="0"/>
          </a:p>
          <a:p>
            <a:pPr marL="114300" lvl="0" indent="-88900" algn="l" rtl="0">
              <a:spcBef>
                <a:spcPts val="0"/>
              </a:spcBef>
              <a:spcAft>
                <a:spcPts val="0"/>
              </a:spcAft>
              <a:buSzPts val="500"/>
              <a:buChar char="●"/>
            </a:pPr>
            <a:r>
              <a:rPr lang="en" sz="500" dirty="0"/>
              <a:t>Membership, affiliation</a:t>
            </a:r>
            <a:br>
              <a:rPr lang="en" sz="500" dirty="0"/>
            </a:br>
            <a:endParaRPr sz="200" dirty="0"/>
          </a:p>
          <a:p>
            <a:pPr marL="114300" indent="-88900">
              <a:buSzPts val="500"/>
              <a:buFont typeface="Arial"/>
              <a:buChar char="●"/>
            </a:pPr>
            <a:r>
              <a:rPr lang="en" sz="500" dirty="0"/>
              <a:t>Flexible recogntion (often informal)</a:t>
            </a:r>
          </a:p>
          <a:p>
            <a:pPr marL="228600" lvl="4" indent="-88900">
              <a:buSzPts val="500"/>
              <a:buFont typeface="Arial"/>
              <a:buChar char="●"/>
            </a:pPr>
            <a:r>
              <a:rPr lang="en-CA" sz="500" dirty="0"/>
              <a:t>achievements | special awards | projects | makerspaces | events</a:t>
            </a:r>
            <a:br>
              <a:rPr lang="en-CA" sz="500" dirty="0"/>
            </a:br>
            <a:r>
              <a:rPr lang="en-CA" sz="500" dirty="0"/>
              <a:t>volunteers | mentors | experts | social good </a:t>
            </a:r>
            <a:br>
              <a:rPr lang="en" sz="500" dirty="0"/>
            </a:br>
            <a:endParaRPr sz="200" dirty="0"/>
          </a:p>
          <a:p>
            <a:pPr marL="228600" indent="-88900">
              <a:buSzPts val="500"/>
              <a:buFont typeface="Arial"/>
              <a:buChar char="●"/>
            </a:pPr>
            <a:r>
              <a:rPr lang="en-CA" sz="500" dirty="0"/>
              <a:t>Self issued: self assessments | claims to be endorsed | declared goals or interests</a:t>
            </a:r>
            <a:br>
              <a:rPr lang="en-US" sz="500" dirty="0"/>
            </a:br>
            <a:endParaRPr lang="en-US" sz="200" dirty="0"/>
          </a:p>
          <a:p>
            <a:pPr marL="114300" lvl="0" indent="-88900" algn="l" rtl="0">
              <a:spcBef>
                <a:spcPts val="0"/>
              </a:spcBef>
              <a:spcAft>
                <a:spcPts val="0"/>
              </a:spcAft>
              <a:buSzPts val="500"/>
              <a:buChar char="●"/>
            </a:pPr>
            <a:r>
              <a:rPr lang="en" sz="500" dirty="0"/>
              <a:t>Other (describe)</a:t>
            </a:r>
            <a:endParaRPr sz="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/>
          </a:p>
        </p:txBody>
      </p:sp>
      <p:sp>
        <p:nvSpPr>
          <p:cNvPr id="58" name="Google Shape;58;p13"/>
          <p:cNvSpPr/>
          <p:nvPr/>
        </p:nvSpPr>
        <p:spPr>
          <a:xfrm>
            <a:off x="6272650" y="1024000"/>
            <a:ext cx="2645400" cy="683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/>
              <a:t>Tags</a:t>
            </a:r>
            <a:endParaRPr sz="11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</a:rPr>
              <a:t>1-5 words that may help classify the badge. Optional.</a:t>
            </a:r>
            <a:endParaRPr sz="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sp>
        <p:nvSpPr>
          <p:cNvPr id="59" name="Google Shape;59;p13"/>
          <p:cNvSpPr txBox="1"/>
          <p:nvPr/>
        </p:nvSpPr>
        <p:spPr>
          <a:xfrm>
            <a:off x="3509575" y="652240"/>
            <a:ext cx="20310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/>
              <a:t>REQUIRED badge info</a:t>
            </a:r>
            <a:endParaRPr sz="1300" b="1" dirty="0"/>
          </a:p>
        </p:txBody>
      </p:sp>
      <p:sp>
        <p:nvSpPr>
          <p:cNvPr id="60" name="Google Shape;60;p13"/>
          <p:cNvSpPr/>
          <p:nvPr/>
        </p:nvSpPr>
        <p:spPr>
          <a:xfrm>
            <a:off x="6272650" y="1853575"/>
            <a:ext cx="2645400" cy="471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/>
              <a:t>Expiration</a:t>
            </a:r>
            <a:endParaRPr sz="11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</a:rPr>
              <a:t>Should it expire? Does it require renewal? In months. Optional.</a:t>
            </a:r>
            <a:endParaRPr sz="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sp>
        <p:nvSpPr>
          <p:cNvPr id="61" name="Google Shape;61;p13"/>
          <p:cNvSpPr/>
          <p:nvPr/>
        </p:nvSpPr>
        <p:spPr>
          <a:xfrm>
            <a:off x="6272650" y="2468450"/>
            <a:ext cx="2645400" cy="663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/>
              <a:t>Alignment</a:t>
            </a:r>
            <a:endParaRPr sz="11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solidFill>
                  <a:schemeClr val="dk1"/>
                </a:solidFill>
              </a:rPr>
              <a:t>Does it help to align to a standard or a skills framework? Optional.</a:t>
            </a:r>
            <a:endParaRPr sz="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sp>
        <p:nvSpPr>
          <p:cNvPr id="62" name="Google Shape;62;p13"/>
          <p:cNvSpPr/>
          <p:nvPr/>
        </p:nvSpPr>
        <p:spPr>
          <a:xfrm>
            <a:off x="87275" y="1023988"/>
            <a:ext cx="2645400" cy="7053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/>
              <a:t>Issuer Perspective</a:t>
            </a:r>
            <a:endParaRPr sz="11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solidFill>
                  <a:schemeClr val="dk1"/>
                </a:solidFill>
              </a:rPr>
              <a:t>Which part of your organisation is issuing the badge? How will this help them?</a:t>
            </a:r>
            <a:endParaRPr sz="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sp>
        <p:nvSpPr>
          <p:cNvPr id="63" name="Google Shape;63;p13"/>
          <p:cNvSpPr/>
          <p:nvPr/>
        </p:nvSpPr>
        <p:spPr>
          <a:xfrm>
            <a:off x="87275" y="1817374"/>
            <a:ext cx="2645400" cy="663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/>
              <a:t>Earner/Recipient Perspective</a:t>
            </a:r>
            <a:endParaRPr sz="11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solidFill>
                  <a:schemeClr val="dk1"/>
                </a:solidFill>
              </a:rPr>
              <a:t>What is the target group? How will this help them?</a:t>
            </a:r>
            <a:endParaRPr sz="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sp>
        <p:nvSpPr>
          <p:cNvPr id="64" name="Google Shape;64;p13"/>
          <p:cNvSpPr/>
          <p:nvPr/>
        </p:nvSpPr>
        <p:spPr>
          <a:xfrm>
            <a:off x="87275" y="2599351"/>
            <a:ext cx="2645400" cy="7053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/>
              <a:t>Viewer/Consumer Perspective</a:t>
            </a:r>
            <a:endParaRPr sz="11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</a:rPr>
              <a:t>Who will want to evaluate this badge and its earner? How will this help them?</a:t>
            </a:r>
            <a:endParaRPr sz="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sp>
        <p:nvSpPr>
          <p:cNvPr id="65" name="Google Shape;65;p13"/>
          <p:cNvSpPr/>
          <p:nvPr/>
        </p:nvSpPr>
        <p:spPr>
          <a:xfrm>
            <a:off x="6272650" y="3341925"/>
            <a:ext cx="2645400" cy="683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/>
              <a:t>Endorsement</a:t>
            </a:r>
            <a:endParaRPr sz="11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solidFill>
                  <a:schemeClr val="dk1"/>
                </a:solidFill>
              </a:rPr>
              <a:t>Would another organization endorse this badge? Why? Formal or informal. Optional.</a:t>
            </a:r>
            <a:endParaRPr sz="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sp>
        <p:nvSpPr>
          <p:cNvPr id="66" name="Google Shape;66;p13"/>
          <p:cNvSpPr txBox="1"/>
          <p:nvPr/>
        </p:nvSpPr>
        <p:spPr>
          <a:xfrm>
            <a:off x="3951475" y="1024000"/>
            <a:ext cx="1184700" cy="1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Badge image</a:t>
            </a:r>
            <a:endParaRPr sz="11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6272650" y="4158400"/>
            <a:ext cx="2645400" cy="591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/>
              <a:t>Multiple languages</a:t>
            </a:r>
            <a:endParaRPr sz="11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solidFill>
                  <a:schemeClr val="dk1"/>
                </a:solidFill>
              </a:rPr>
              <a:t>Should the badge info be readable in multiple languages? </a:t>
            </a:r>
            <a:r>
              <a:rPr lang="en-CA" sz="500" dirty="0">
                <a:solidFill>
                  <a:schemeClr val="dk1"/>
                </a:solidFill>
              </a:rPr>
              <a:t>What is the default language?</a:t>
            </a:r>
            <a:endParaRPr sz="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sp>
        <p:nvSpPr>
          <p:cNvPr id="68" name="Google Shape;68;p13"/>
          <p:cNvSpPr txBox="1"/>
          <p:nvPr/>
        </p:nvSpPr>
        <p:spPr>
          <a:xfrm>
            <a:off x="6602050" y="652240"/>
            <a:ext cx="19866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/>
              <a:t>OPTIONAL badge info</a:t>
            </a:r>
            <a:endParaRPr sz="1300" b="1" dirty="0"/>
          </a:p>
        </p:txBody>
      </p:sp>
      <p:sp>
        <p:nvSpPr>
          <p:cNvPr id="69" name="Google Shape;69;p13"/>
          <p:cNvSpPr txBox="1"/>
          <p:nvPr/>
        </p:nvSpPr>
        <p:spPr>
          <a:xfrm>
            <a:off x="0" y="652240"/>
            <a:ext cx="2852766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/>
              <a:t>BACKGROUND badge context</a:t>
            </a:r>
            <a:endParaRPr sz="1300" b="1" dirty="0"/>
          </a:p>
        </p:txBody>
      </p:sp>
      <p:pic>
        <p:nvPicPr>
          <p:cNvPr id="70" name="Google Shape;70;p13"/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46162" y="150292"/>
            <a:ext cx="822960" cy="31160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 txBox="1"/>
          <p:nvPr/>
        </p:nvSpPr>
        <p:spPr>
          <a:xfrm>
            <a:off x="2387250" y="11550"/>
            <a:ext cx="43695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Badge Design Canvas - Canvas View</a:t>
            </a:r>
            <a:endParaRPr sz="1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/>
              <a:t>Badge Name ___________________________________________</a:t>
            </a:r>
            <a:endParaRPr sz="900" dirty="0"/>
          </a:p>
        </p:txBody>
      </p:sp>
      <p:sp>
        <p:nvSpPr>
          <p:cNvPr id="73" name="Google Shape;73;p13"/>
          <p:cNvSpPr txBox="1"/>
          <p:nvPr/>
        </p:nvSpPr>
        <p:spPr>
          <a:xfrm>
            <a:off x="5314775" y="2274575"/>
            <a:ext cx="872700" cy="1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solidFill>
                  <a:schemeClr val="dk1"/>
                </a:solidFill>
              </a:rPr>
              <a:t>Write the badge name on the label. Required.</a:t>
            </a:r>
            <a:endParaRPr sz="1300" dirty="0"/>
          </a:p>
        </p:txBody>
      </p:sp>
      <p:pic>
        <p:nvPicPr>
          <p:cNvPr id="74" name="Google Shape;74;p13"/>
          <p:cNvPicPr preferRelativeResize="0"/>
          <p:nvPr/>
        </p:nvPicPr>
        <p:blipFill rotWithShape="1">
          <a:blip r:embed="rId4">
            <a:alphaModFix/>
          </a:blip>
          <a:srcRect l="-7142" t="-6003" r="-7142" b="-6003"/>
          <a:stretch/>
        </p:blipFill>
        <p:spPr>
          <a:xfrm>
            <a:off x="8311896" y="4825201"/>
            <a:ext cx="657226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3"/>
          <p:cNvSpPr txBox="1"/>
          <p:nvPr/>
        </p:nvSpPr>
        <p:spPr>
          <a:xfrm>
            <a:off x="2964025" y="1808175"/>
            <a:ext cx="9459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</a:rPr>
              <a:t>A  simple image in the white space. Required.</a:t>
            </a:r>
            <a:endParaRPr sz="1300"/>
          </a:p>
        </p:txBody>
      </p:sp>
      <p:sp>
        <p:nvSpPr>
          <p:cNvPr id="76" name="Google Shape;76;p13"/>
          <p:cNvSpPr/>
          <p:nvPr/>
        </p:nvSpPr>
        <p:spPr>
          <a:xfrm rot="10800000" flipH="1">
            <a:off x="3810163" y="2327650"/>
            <a:ext cx="1467300" cy="216600"/>
          </a:xfrm>
          <a:prstGeom prst="trapezoid">
            <a:avLst>
              <a:gd name="adj" fmla="val 2500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3"/>
          <p:cNvSpPr/>
          <p:nvPr/>
        </p:nvSpPr>
        <p:spPr>
          <a:xfrm>
            <a:off x="6211968" y="4846465"/>
            <a:ext cx="2106722" cy="1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 i="1" dirty="0">
                <a:solidFill>
                  <a:schemeClr val="dk1"/>
                </a:solidFill>
              </a:rPr>
              <a:t>CanCred by Learning Agents via DigitalMe Open Badge Design Canvas, </a:t>
            </a:r>
            <a:br>
              <a:rPr lang="en" sz="400" i="1" dirty="0">
                <a:solidFill>
                  <a:schemeClr val="dk1"/>
                </a:solidFill>
              </a:rPr>
            </a:br>
            <a:r>
              <a:rPr lang="en" sz="400" i="1" dirty="0">
                <a:solidFill>
                  <a:schemeClr val="dk1"/>
                </a:solidFill>
              </a:rPr>
              <a:t>Jisc Open Badges Design Toolkit, Serge Ravet's Canevas délaboration </a:t>
            </a:r>
            <a:br>
              <a:rPr lang="en" sz="400" i="1" dirty="0">
                <a:solidFill>
                  <a:schemeClr val="dk1"/>
                </a:solidFill>
              </a:rPr>
            </a:br>
            <a:r>
              <a:rPr lang="en" sz="400" i="1" dirty="0">
                <a:solidFill>
                  <a:schemeClr val="dk1"/>
                </a:solidFill>
              </a:rPr>
              <a:t>and the Badge Alliance Badge System Design Template  2023-09-27</a:t>
            </a:r>
            <a:endParaRPr sz="400" i="1" dirty="0"/>
          </a:p>
        </p:txBody>
      </p:sp>
      <p:sp>
        <p:nvSpPr>
          <p:cNvPr id="2" name="Google Shape;75;p13">
            <a:extLst>
              <a:ext uri="{FF2B5EF4-FFF2-40B4-BE49-F238E27FC236}">
                <a16:creationId xmlns:a16="http://schemas.microsoft.com/office/drawing/2014/main" id="{3525E71C-79ED-0FEC-6CAF-E1B904598805}"/>
              </a:ext>
            </a:extLst>
          </p:cNvPr>
          <p:cNvSpPr txBox="1"/>
          <p:nvPr/>
        </p:nvSpPr>
        <p:spPr>
          <a:xfrm>
            <a:off x="-1" y="88959"/>
            <a:ext cx="1928038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i="1" dirty="0">
                <a:solidFill>
                  <a:schemeClr val="dk1"/>
                </a:solidFill>
              </a:rPr>
              <a:t>Copy this slide as needed for badges that may be required in a multi-step pathway.</a:t>
            </a:r>
            <a:endParaRPr sz="1600" i="1" dirty="0"/>
          </a:p>
        </p:txBody>
      </p:sp>
      <p:sp>
        <p:nvSpPr>
          <p:cNvPr id="3" name="Google Shape;75;p13">
            <a:extLst>
              <a:ext uri="{FF2B5EF4-FFF2-40B4-BE49-F238E27FC236}">
                <a16:creationId xmlns:a16="http://schemas.microsoft.com/office/drawing/2014/main" id="{E9050CFC-C9EA-CD07-E0D3-1A45F5054C7F}"/>
              </a:ext>
            </a:extLst>
          </p:cNvPr>
          <p:cNvSpPr txBox="1"/>
          <p:nvPr/>
        </p:nvSpPr>
        <p:spPr>
          <a:xfrm>
            <a:off x="8460850" y="427986"/>
            <a:ext cx="457200" cy="12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i="1" dirty="0">
                <a:solidFill>
                  <a:schemeClr val="dk1"/>
                </a:solidFill>
              </a:rPr>
              <a:t>2023-09-27</a:t>
            </a:r>
            <a:endParaRPr sz="16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/>
        </p:nvSpPr>
        <p:spPr>
          <a:xfrm>
            <a:off x="2387250" y="87750"/>
            <a:ext cx="43695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Notes View</a:t>
            </a:r>
            <a:endParaRPr sz="1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/>
              <a:t>NAME ____</a:t>
            </a:r>
            <a:endParaRPr sz="1100" dirty="0"/>
          </a:p>
        </p:txBody>
      </p:sp>
      <p:sp>
        <p:nvSpPr>
          <p:cNvPr id="83" name="Google Shape;83;p14"/>
          <p:cNvSpPr/>
          <p:nvPr/>
        </p:nvSpPr>
        <p:spPr>
          <a:xfrm>
            <a:off x="184325" y="657675"/>
            <a:ext cx="4193400" cy="972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/>
              <a:t>Design Challenge?</a:t>
            </a:r>
            <a:endParaRPr sz="11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solidFill>
                  <a:schemeClr val="dk1"/>
                </a:solidFill>
              </a:rPr>
              <a:t>What challenge are you meeting? Describe your challenge, or copy/paste a suggestion from Design Challenges slide and adapt it here.</a:t>
            </a:r>
            <a:endParaRPr sz="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sp>
        <p:nvSpPr>
          <p:cNvPr id="84" name="Google Shape;84;p14"/>
          <p:cNvSpPr/>
          <p:nvPr/>
        </p:nvSpPr>
        <p:spPr>
          <a:xfrm>
            <a:off x="184325" y="1827875"/>
            <a:ext cx="4193400" cy="3133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/>
              <a:t>Solution?</a:t>
            </a:r>
            <a:endParaRPr sz="11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solidFill>
                  <a:schemeClr val="dk1"/>
                </a:solidFill>
              </a:rPr>
              <a:t>How will you meet the challenge?</a:t>
            </a:r>
            <a:endParaRPr sz="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sp>
        <p:nvSpPr>
          <p:cNvPr id="85" name="Google Shape;85;p14"/>
          <p:cNvSpPr/>
          <p:nvPr/>
        </p:nvSpPr>
        <p:spPr>
          <a:xfrm>
            <a:off x="4694650" y="657675"/>
            <a:ext cx="4193400" cy="4303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/>
              <a:t>Analysis</a:t>
            </a:r>
            <a:endParaRPr sz="11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solidFill>
                  <a:schemeClr val="dk1"/>
                </a:solidFill>
              </a:rPr>
              <a:t>Use any or all of the topics below to analyze your solution. Add your own topics as needed.</a:t>
            </a:r>
            <a:endParaRPr sz="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 b="1" dirty="0">
                <a:solidFill>
                  <a:schemeClr val="dk1"/>
                </a:solidFill>
              </a:rPr>
              <a:t>Portable recognition?</a:t>
            </a:r>
            <a:endParaRPr sz="7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solidFill>
                  <a:schemeClr val="dk1"/>
                </a:solidFill>
              </a:rPr>
              <a:t>How does your solution authentically support recognition across contexts and communities?</a:t>
            </a:r>
            <a:endParaRPr sz="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 dirty="0">
                <a:solidFill>
                  <a:schemeClr val="dk1"/>
                </a:solidFill>
              </a:rPr>
              <a:t>Players?</a:t>
            </a:r>
            <a:br>
              <a:rPr lang="en" sz="700" dirty="0">
                <a:solidFill>
                  <a:schemeClr val="dk1"/>
                </a:solidFill>
              </a:rPr>
            </a:br>
            <a:r>
              <a:rPr lang="en" sz="500" dirty="0">
                <a:solidFill>
                  <a:schemeClr val="dk1"/>
                </a:solidFill>
              </a:rPr>
              <a:t>Who should be on the team? Within your organization? From other organizations?</a:t>
            </a:r>
            <a:endParaRPr sz="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 dirty="0">
                <a:solidFill>
                  <a:schemeClr val="dk1"/>
                </a:solidFill>
              </a:rPr>
              <a:t>Collaboration and co-creation or separate solitudes?</a:t>
            </a:r>
            <a:endParaRPr sz="7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solidFill>
                  <a:schemeClr val="dk1"/>
                </a:solidFill>
              </a:rPr>
              <a:t>How will you work with the other players?</a:t>
            </a:r>
            <a:endParaRPr sz="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 dirty="0">
                <a:solidFill>
                  <a:schemeClr val="dk1"/>
                </a:solidFill>
              </a:rPr>
              <a:t>Agility, scalability, sustainability?</a:t>
            </a:r>
            <a:endParaRPr sz="7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solidFill>
                  <a:schemeClr val="dk1"/>
                </a:solidFill>
              </a:rPr>
              <a:t>How will you grow and sustain your solution?</a:t>
            </a:r>
            <a:endParaRPr sz="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 dirty="0">
                <a:solidFill>
                  <a:schemeClr val="dk1"/>
                </a:solidFill>
              </a:rPr>
              <a:t>Blockers?</a:t>
            </a:r>
            <a:endParaRPr sz="7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solidFill>
                  <a:schemeClr val="dk1"/>
                </a:solidFill>
              </a:rPr>
              <a:t>What are the barriers? What issues are we not talking about? How will you get past them? </a:t>
            </a:r>
            <a:endParaRPr sz="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 dirty="0">
                <a:solidFill>
                  <a:schemeClr val="dk1"/>
                </a:solidFill>
              </a:rPr>
              <a:t>Drivers?</a:t>
            </a:r>
            <a:endParaRPr sz="7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 dirty="0">
                <a:solidFill>
                  <a:schemeClr val="dk1"/>
                </a:solidFill>
              </a:rPr>
              <a:t>Why will it work? Why does it HAVE to happen? </a:t>
            </a:r>
            <a:endParaRPr sz="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 dirty="0">
                <a:solidFill>
                  <a:schemeClr val="dk1"/>
                </a:solidFill>
              </a:rPr>
              <a:t>Additional notes</a:t>
            </a:r>
            <a:endParaRPr sz="7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chemeClr val="dk1"/>
              </a:solidFill>
            </a:endParaRPr>
          </a:p>
        </p:txBody>
      </p:sp>
      <p:pic>
        <p:nvPicPr>
          <p:cNvPr id="87" name="Google Shape;8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9150" y="4741276"/>
            <a:ext cx="548640" cy="195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70;p13">
            <a:extLst>
              <a:ext uri="{FF2B5EF4-FFF2-40B4-BE49-F238E27FC236}">
                <a16:creationId xmlns:a16="http://schemas.microsoft.com/office/drawing/2014/main" id="{4822A039-2E84-5B16-8A59-252CC298B5D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096546" y="150292"/>
            <a:ext cx="822960" cy="31160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75;p13">
            <a:extLst>
              <a:ext uri="{FF2B5EF4-FFF2-40B4-BE49-F238E27FC236}">
                <a16:creationId xmlns:a16="http://schemas.microsoft.com/office/drawing/2014/main" id="{CBBF401A-52BC-C37D-7B0F-F9F3BFD2BEDC}"/>
              </a:ext>
            </a:extLst>
          </p:cNvPr>
          <p:cNvSpPr txBox="1"/>
          <p:nvPr/>
        </p:nvSpPr>
        <p:spPr>
          <a:xfrm>
            <a:off x="118874" y="169454"/>
            <a:ext cx="2268375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i="1" dirty="0">
                <a:solidFill>
                  <a:schemeClr val="dk1"/>
                </a:solidFill>
              </a:rPr>
              <a:t>Use this slide for developing the strategy of your badge system or your entire badging initiative. </a:t>
            </a:r>
            <a:endParaRPr sz="1600" i="1" dirty="0"/>
          </a:p>
        </p:txBody>
      </p:sp>
      <p:sp>
        <p:nvSpPr>
          <p:cNvPr id="2" name="Google Shape;75;p13">
            <a:extLst>
              <a:ext uri="{FF2B5EF4-FFF2-40B4-BE49-F238E27FC236}">
                <a16:creationId xmlns:a16="http://schemas.microsoft.com/office/drawing/2014/main" id="{5FFE524A-E2C2-0D9D-EFEF-9CE7119C6784}"/>
              </a:ext>
            </a:extLst>
          </p:cNvPr>
          <p:cNvSpPr txBox="1"/>
          <p:nvPr/>
        </p:nvSpPr>
        <p:spPr>
          <a:xfrm>
            <a:off x="8460850" y="427986"/>
            <a:ext cx="457200" cy="12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i="1" dirty="0">
                <a:solidFill>
                  <a:schemeClr val="dk1"/>
                </a:solidFill>
              </a:rPr>
              <a:t>2023-08-31</a:t>
            </a:r>
            <a:endParaRPr sz="16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7AD0CC8E-D27B-5056-2BC2-4200357C2882}"/>
              </a:ext>
            </a:extLst>
          </p:cNvPr>
          <p:cNvCxnSpPr>
            <a:cxnSpLocks/>
          </p:cNvCxnSpPr>
          <p:nvPr/>
        </p:nvCxnSpPr>
        <p:spPr>
          <a:xfrm>
            <a:off x="611406" y="1403973"/>
            <a:ext cx="795528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AB408E30-EF09-5018-ACC3-B1F93C5AC1F4}"/>
              </a:ext>
            </a:extLst>
          </p:cNvPr>
          <p:cNvSpPr txBox="1"/>
          <p:nvPr/>
        </p:nvSpPr>
        <p:spPr>
          <a:xfrm>
            <a:off x="614065" y="1010872"/>
            <a:ext cx="16546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1000" dirty="0">
                <a:solidFill>
                  <a:prstClr val="black"/>
                </a:solidFill>
                <a:latin typeface="Open Sans Semibold"/>
                <a:cs typeface="Arial" charset="0"/>
              </a:rPr>
              <a:t>FORMAL</a:t>
            </a:r>
            <a:br>
              <a:rPr lang="en-CA" sz="1000" dirty="0">
                <a:solidFill>
                  <a:prstClr val="black"/>
                </a:solidFill>
                <a:latin typeface="Open Sans Semibold"/>
                <a:cs typeface="Arial" charset="0"/>
              </a:rPr>
            </a:br>
            <a:r>
              <a:rPr lang="en-CA" sz="1000" dirty="0">
                <a:solidFill>
                  <a:prstClr val="black"/>
                </a:solidFill>
                <a:latin typeface="Open Sans Semibold"/>
                <a:cs typeface="Arial" charset="0"/>
              </a:rPr>
              <a:t>Summative</a:t>
            </a:r>
            <a:endParaRPr lang="en-CA" sz="1000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A4DF3F92-C17B-1227-0799-542F440590BF}"/>
              </a:ext>
            </a:extLst>
          </p:cNvPr>
          <p:cNvSpPr txBox="1"/>
          <p:nvPr/>
        </p:nvSpPr>
        <p:spPr>
          <a:xfrm>
            <a:off x="5554388" y="1008029"/>
            <a:ext cx="3017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1000" dirty="0">
                <a:solidFill>
                  <a:prstClr val="black"/>
                </a:solidFill>
                <a:latin typeface="Open Sans Semibold"/>
                <a:cs typeface="Arial" charset="0"/>
              </a:rPr>
              <a:t>INFORMAL</a:t>
            </a:r>
            <a:br>
              <a:rPr lang="en-CA" sz="1000" dirty="0">
                <a:solidFill>
                  <a:prstClr val="black"/>
                </a:solidFill>
                <a:latin typeface="Open Sans Semibold"/>
                <a:cs typeface="Arial" charset="0"/>
              </a:rPr>
            </a:br>
            <a:r>
              <a:rPr lang="en-CA" sz="1000" dirty="0">
                <a:solidFill>
                  <a:prstClr val="black"/>
                </a:solidFill>
                <a:latin typeface="Open Sans Semibold"/>
                <a:cs typeface="Arial" charset="0"/>
              </a:rPr>
              <a:t>Appreciative, Formative</a:t>
            </a:r>
          </a:p>
        </p:txBody>
      </p:sp>
      <p:sp>
        <p:nvSpPr>
          <p:cNvPr id="122" name="Flowchart: Off-page Connector 121">
            <a:extLst>
              <a:ext uri="{FF2B5EF4-FFF2-40B4-BE49-F238E27FC236}">
                <a16:creationId xmlns:a16="http://schemas.microsoft.com/office/drawing/2014/main" id="{940651E0-A6C5-573C-8FD3-44C6E5EE1600}"/>
              </a:ext>
            </a:extLst>
          </p:cNvPr>
          <p:cNvSpPr>
            <a:spLocks/>
          </p:cNvSpPr>
          <p:nvPr/>
        </p:nvSpPr>
        <p:spPr>
          <a:xfrm>
            <a:off x="7748990" y="1745264"/>
            <a:ext cx="822960" cy="731520"/>
          </a:xfrm>
          <a:prstGeom prst="flowChartOffpageConnector">
            <a:avLst/>
          </a:prstGeom>
          <a:noFill/>
          <a:ln w="25400">
            <a:solidFill>
              <a:srgbClr val="63B3A7"/>
            </a:solidFill>
            <a:prstDash val="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800" dirty="0">
                <a:solidFill>
                  <a:prstClr val="black"/>
                </a:solidFill>
                <a:latin typeface="Open Sans Semibold"/>
              </a:rPr>
              <a:t>Flexible</a:t>
            </a:r>
            <a:br>
              <a:rPr lang="en-CA" sz="800" dirty="0">
                <a:solidFill>
                  <a:prstClr val="black"/>
                </a:solidFill>
                <a:latin typeface="Open Sans Semibold"/>
              </a:rPr>
            </a:br>
            <a:r>
              <a:rPr lang="en-CA" sz="800" dirty="0">
                <a:solidFill>
                  <a:prstClr val="black"/>
                </a:solidFill>
                <a:latin typeface="Open Sans Semibold"/>
              </a:rPr>
              <a:t>Recognition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4C643FA-A885-F618-0CDD-14E6B290F46C}"/>
              </a:ext>
            </a:extLst>
          </p:cNvPr>
          <p:cNvSpPr txBox="1"/>
          <p:nvPr/>
        </p:nvSpPr>
        <p:spPr>
          <a:xfrm>
            <a:off x="7416164" y="2479853"/>
            <a:ext cx="153760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700" dirty="0">
                <a:solidFill>
                  <a:prstClr val="black"/>
                </a:solidFill>
                <a:latin typeface="Open Sans"/>
                <a:cs typeface="Arial" charset="0"/>
              </a:rPr>
              <a:t>e.g. award, achievement</a:t>
            </a:r>
            <a:br>
              <a:rPr lang="en-CA" sz="700" dirty="0">
                <a:solidFill>
                  <a:prstClr val="black"/>
                </a:solidFill>
                <a:latin typeface="Open Sans"/>
                <a:cs typeface="Arial" charset="0"/>
              </a:rPr>
            </a:br>
            <a:r>
              <a:rPr lang="en-CA" sz="700" dirty="0">
                <a:solidFill>
                  <a:prstClr val="black"/>
                </a:solidFill>
                <a:latin typeface="Open Sans"/>
                <a:cs typeface="Arial" charset="0"/>
              </a:rPr>
              <a:t>e.g. peer/self issued, community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700" dirty="0">
                <a:solidFill>
                  <a:prstClr val="black"/>
                </a:solidFill>
                <a:latin typeface="Open Sans"/>
                <a:cs typeface="Arial" charset="0"/>
              </a:rPr>
              <a:t>e.g. organisations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A7E7CCE5-8B0E-8C14-297B-A601C3A8635F}"/>
              </a:ext>
            </a:extLst>
          </p:cNvPr>
          <p:cNvSpPr txBox="1"/>
          <p:nvPr/>
        </p:nvSpPr>
        <p:spPr>
          <a:xfrm>
            <a:off x="1964740" y="2479853"/>
            <a:ext cx="1000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700" dirty="0">
                <a:solidFill>
                  <a:prstClr val="black"/>
                </a:solidFill>
                <a:latin typeface="Open Sans"/>
                <a:cs typeface="Arial" charset="0"/>
              </a:rPr>
              <a:t>e.g. course with</a:t>
            </a:r>
            <a:br>
              <a:rPr lang="en-CA" sz="700" dirty="0">
                <a:solidFill>
                  <a:prstClr val="black"/>
                </a:solidFill>
                <a:latin typeface="Open Sans"/>
                <a:cs typeface="Arial" charset="0"/>
              </a:rPr>
            </a:br>
            <a:r>
              <a:rPr lang="en-CA" sz="700" dirty="0">
                <a:solidFill>
                  <a:prstClr val="black"/>
                </a:solidFill>
                <a:latin typeface="Open Sans"/>
                <a:cs typeface="Arial" charset="0"/>
              </a:rPr>
              <a:t>outcomes assessed</a:t>
            </a:r>
          </a:p>
        </p:txBody>
      </p:sp>
      <p:sp>
        <p:nvSpPr>
          <p:cNvPr id="125" name="Flowchart: Off-page Connector 124">
            <a:extLst>
              <a:ext uri="{FF2B5EF4-FFF2-40B4-BE49-F238E27FC236}">
                <a16:creationId xmlns:a16="http://schemas.microsoft.com/office/drawing/2014/main" id="{140C26C1-B527-2EA1-15CF-C7124E495D22}"/>
              </a:ext>
            </a:extLst>
          </p:cNvPr>
          <p:cNvSpPr>
            <a:spLocks/>
          </p:cNvSpPr>
          <p:nvPr/>
        </p:nvSpPr>
        <p:spPr>
          <a:xfrm>
            <a:off x="2052056" y="1745264"/>
            <a:ext cx="822960" cy="731520"/>
          </a:xfrm>
          <a:prstGeom prst="flowChartOffpageConnector">
            <a:avLst/>
          </a:prstGeom>
          <a:noFill/>
          <a:ln w="31750">
            <a:solidFill>
              <a:srgbClr val="0053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800" dirty="0">
                <a:solidFill>
                  <a:prstClr val="black"/>
                </a:solidFill>
                <a:latin typeface="Open Sans Semibold"/>
              </a:rPr>
              <a:t>Assessment</a:t>
            </a:r>
            <a:br>
              <a:rPr lang="en-CA" sz="800" dirty="0">
                <a:solidFill>
                  <a:prstClr val="black"/>
                </a:solidFill>
                <a:latin typeface="Open Sans Semibold"/>
              </a:rPr>
            </a:br>
            <a:r>
              <a:rPr lang="en-CA" sz="800" dirty="0">
                <a:solidFill>
                  <a:prstClr val="black"/>
                </a:solidFill>
                <a:latin typeface="Open Sans Semibold"/>
              </a:rPr>
              <a:t>(Certificate)</a:t>
            </a:r>
          </a:p>
        </p:txBody>
      </p:sp>
      <p:sp>
        <p:nvSpPr>
          <p:cNvPr id="126" name="Flowchart: Off-page Connector 125">
            <a:extLst>
              <a:ext uri="{FF2B5EF4-FFF2-40B4-BE49-F238E27FC236}">
                <a16:creationId xmlns:a16="http://schemas.microsoft.com/office/drawing/2014/main" id="{102DDC3E-9409-AC1C-DE60-AB8750F500DA}"/>
              </a:ext>
            </a:extLst>
          </p:cNvPr>
          <p:cNvSpPr>
            <a:spLocks/>
          </p:cNvSpPr>
          <p:nvPr/>
        </p:nvSpPr>
        <p:spPr>
          <a:xfrm>
            <a:off x="627823" y="1745264"/>
            <a:ext cx="822960" cy="731520"/>
          </a:xfrm>
          <a:prstGeom prst="flowChartOffpageConnector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800" dirty="0">
                <a:solidFill>
                  <a:prstClr val="black"/>
                </a:solidFill>
                <a:latin typeface="Open Sans Semibold"/>
              </a:rPr>
              <a:t>Certification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F16C5501-EBF1-F0A9-63BF-4E1F599BBA61}"/>
              </a:ext>
            </a:extLst>
          </p:cNvPr>
          <p:cNvSpPr txBox="1"/>
          <p:nvPr/>
        </p:nvSpPr>
        <p:spPr>
          <a:xfrm>
            <a:off x="246473" y="2479853"/>
            <a:ext cx="1569339" cy="415498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700" dirty="0">
                <a:solidFill>
                  <a:prstClr val="black"/>
                </a:solidFill>
                <a:latin typeface="Open Sans"/>
                <a:cs typeface="Arial" charset="0"/>
              </a:rPr>
              <a:t>Broader competencies assessed</a:t>
            </a:r>
            <a:br>
              <a:rPr lang="en-CA" sz="700" dirty="0">
                <a:solidFill>
                  <a:prstClr val="black"/>
                </a:solidFill>
                <a:latin typeface="Open Sans"/>
                <a:cs typeface="Arial" charset="0"/>
              </a:rPr>
            </a:br>
            <a:r>
              <a:rPr lang="en-CA" sz="700" dirty="0">
                <a:solidFill>
                  <a:prstClr val="black"/>
                </a:solidFill>
                <a:latin typeface="Open Sans"/>
                <a:cs typeface="Arial" charset="0"/>
              </a:rPr>
              <a:t>e.g. work role, professional standing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700" dirty="0">
                <a:solidFill>
                  <a:prstClr val="black"/>
                </a:solidFill>
                <a:latin typeface="Open Sans"/>
                <a:cs typeface="Arial" charset="0"/>
              </a:rPr>
              <a:t>Program-based or standards-based</a:t>
            </a:r>
          </a:p>
        </p:txBody>
      </p:sp>
      <p:sp>
        <p:nvSpPr>
          <p:cNvPr id="128" name="Flowchart: Off-page Connector 127">
            <a:extLst>
              <a:ext uri="{FF2B5EF4-FFF2-40B4-BE49-F238E27FC236}">
                <a16:creationId xmlns:a16="http://schemas.microsoft.com/office/drawing/2014/main" id="{A22946AB-5F4A-EBE8-44CC-1C4FCA9873B7}"/>
              </a:ext>
            </a:extLst>
          </p:cNvPr>
          <p:cNvSpPr>
            <a:spLocks/>
          </p:cNvSpPr>
          <p:nvPr/>
        </p:nvSpPr>
        <p:spPr>
          <a:xfrm>
            <a:off x="4900522" y="1745264"/>
            <a:ext cx="822960" cy="731520"/>
          </a:xfrm>
          <a:prstGeom prst="flowChartOffpageConnector">
            <a:avLst/>
          </a:prstGeom>
          <a:noFill/>
          <a:ln w="31750">
            <a:solidFill>
              <a:srgbClr val="63B3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800" dirty="0">
                <a:solidFill>
                  <a:prstClr val="black"/>
                </a:solidFill>
                <a:latin typeface="Open Sans Semibold"/>
              </a:rPr>
              <a:t>Completion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2760235-8B20-5067-CA1B-2427B9A378E6}"/>
              </a:ext>
            </a:extLst>
          </p:cNvPr>
          <p:cNvSpPr txBox="1"/>
          <p:nvPr/>
        </p:nvSpPr>
        <p:spPr>
          <a:xfrm>
            <a:off x="4744319" y="2479853"/>
            <a:ext cx="1144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700" dirty="0">
                <a:solidFill>
                  <a:prstClr val="black"/>
                </a:solidFill>
                <a:latin typeface="Open Sans"/>
                <a:cs typeface="Arial" charset="0"/>
              </a:rPr>
              <a:t>e.g. self-paced course</a:t>
            </a:r>
            <a:br>
              <a:rPr lang="en-CA" sz="700" dirty="0">
                <a:solidFill>
                  <a:prstClr val="black"/>
                </a:solidFill>
                <a:latin typeface="Open Sans"/>
                <a:cs typeface="Arial" charset="0"/>
              </a:rPr>
            </a:br>
            <a:r>
              <a:rPr lang="en-CA" sz="700" dirty="0">
                <a:solidFill>
                  <a:prstClr val="black"/>
                </a:solidFill>
                <a:latin typeface="Open Sans"/>
                <a:cs typeface="Arial" charset="0"/>
              </a:rPr>
              <a:t>with knowledge checks</a:t>
            </a:r>
          </a:p>
        </p:txBody>
      </p:sp>
      <p:sp>
        <p:nvSpPr>
          <p:cNvPr id="130" name="Flowchart: Off-page Connector 129">
            <a:extLst>
              <a:ext uri="{FF2B5EF4-FFF2-40B4-BE49-F238E27FC236}">
                <a16:creationId xmlns:a16="http://schemas.microsoft.com/office/drawing/2014/main" id="{EFCD32DF-68A9-90C0-3027-D903E0255B9A}"/>
              </a:ext>
            </a:extLst>
          </p:cNvPr>
          <p:cNvSpPr>
            <a:spLocks/>
          </p:cNvSpPr>
          <p:nvPr/>
        </p:nvSpPr>
        <p:spPr>
          <a:xfrm>
            <a:off x="6324755" y="1745264"/>
            <a:ext cx="822960" cy="731520"/>
          </a:xfrm>
          <a:prstGeom prst="flowChartOffpageConnector">
            <a:avLst/>
          </a:prstGeom>
          <a:noFill/>
          <a:ln w="31750">
            <a:solidFill>
              <a:srgbClr val="63B3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800" dirty="0">
                <a:solidFill>
                  <a:prstClr val="black"/>
                </a:solidFill>
                <a:latin typeface="Open Sans Semibold"/>
              </a:rPr>
              <a:t>Participation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C0EC24F-4E28-8544-BBA6-D8AF7BC3001F}"/>
              </a:ext>
            </a:extLst>
          </p:cNvPr>
          <p:cNvSpPr txBox="1"/>
          <p:nvPr/>
        </p:nvSpPr>
        <p:spPr>
          <a:xfrm>
            <a:off x="6201937" y="2479853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700" dirty="0">
                <a:solidFill>
                  <a:prstClr val="black"/>
                </a:solidFill>
                <a:latin typeface="Open Sans"/>
                <a:cs typeface="Arial" charset="0"/>
              </a:rPr>
              <a:t>e.g. event, workshop,</a:t>
            </a:r>
            <a:br>
              <a:rPr lang="en-CA" sz="700" dirty="0">
                <a:solidFill>
                  <a:prstClr val="black"/>
                </a:solidFill>
                <a:latin typeface="Open Sans"/>
                <a:cs typeface="Arial" charset="0"/>
              </a:rPr>
            </a:br>
            <a:r>
              <a:rPr lang="en-CA" sz="700" dirty="0">
                <a:solidFill>
                  <a:prstClr val="black"/>
                </a:solidFill>
                <a:latin typeface="Open Sans"/>
                <a:cs typeface="Arial" charset="0"/>
              </a:rPr>
              <a:t>webinar</a:t>
            </a: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FD9F8D4F-D60E-FEC1-8F94-16EF760DAF97}"/>
              </a:ext>
            </a:extLst>
          </p:cNvPr>
          <p:cNvCxnSpPr>
            <a:cxnSpLocks/>
          </p:cNvCxnSpPr>
          <p:nvPr/>
        </p:nvCxnSpPr>
        <p:spPr>
          <a:xfrm>
            <a:off x="611406" y="1525968"/>
            <a:ext cx="3209544" cy="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18D4B430-5B96-FB38-A796-EB4214F126C7}"/>
              </a:ext>
            </a:extLst>
          </p:cNvPr>
          <p:cNvSpPr txBox="1"/>
          <p:nvPr/>
        </p:nvSpPr>
        <p:spPr>
          <a:xfrm>
            <a:off x="1406205" y="1464413"/>
            <a:ext cx="1371600" cy="123111"/>
          </a:xfrm>
          <a:prstGeom prst="rect">
            <a:avLst/>
          </a:prstGeom>
          <a:solidFill>
            <a:schemeClr val="tx1"/>
          </a:solidFill>
        </p:spPr>
        <p:txBody>
          <a:bodyPr wrap="square" lIns="18288" tIns="0" rIns="18288" bIns="0">
            <a:spAutoFit/>
          </a:bodyPr>
          <a:lstStyle/>
          <a:p>
            <a:pPr algn="ctr"/>
            <a:r>
              <a:rPr lang="en-CA" sz="800" dirty="0">
                <a:solidFill>
                  <a:prstClr val="black"/>
                </a:solidFill>
                <a:latin typeface="Open Sans Semibold"/>
                <a:cs typeface="Arial" charset="0"/>
              </a:rPr>
              <a:t>assessed micro-credential</a:t>
            </a:r>
            <a:endParaRPr lang="en-CA" sz="800" dirty="0"/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782F7D5-B9FE-8E67-AE4D-40F655164F56}"/>
              </a:ext>
            </a:extLst>
          </p:cNvPr>
          <p:cNvGrpSpPr/>
          <p:nvPr/>
        </p:nvGrpSpPr>
        <p:grpSpPr>
          <a:xfrm>
            <a:off x="586839" y="4453169"/>
            <a:ext cx="8205397" cy="724500"/>
            <a:chOff x="586839" y="4453169"/>
            <a:chExt cx="8205397" cy="724500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5333BFD2-8841-6B1A-1513-1CD0C97070E6}"/>
                </a:ext>
              </a:extLst>
            </p:cNvPr>
            <p:cNvGrpSpPr/>
            <p:nvPr/>
          </p:nvGrpSpPr>
          <p:grpSpPr>
            <a:xfrm>
              <a:off x="6993701" y="4459177"/>
              <a:ext cx="1798535" cy="610771"/>
              <a:chOff x="7050849" y="4459177"/>
              <a:chExt cx="1798535" cy="610771"/>
            </a:xfrm>
          </p:grpSpPr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D2BC668F-7F76-FF9A-9884-7E3D4F0AB585}"/>
                  </a:ext>
                </a:extLst>
              </p:cNvPr>
              <p:cNvSpPr txBox="1"/>
              <p:nvPr/>
            </p:nvSpPr>
            <p:spPr>
              <a:xfrm>
                <a:off x="7050849" y="4854504"/>
                <a:ext cx="1798535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algn="ctr">
                  <a:defRPr sz="700">
                    <a:solidFill>
                      <a:prstClr val="black"/>
                    </a:solidFill>
                    <a:latin typeface="Open Sans Semibold"/>
                  </a:defRPr>
                </a:lvl1pPr>
              </a:lstStyle>
              <a:p>
                <a:r>
                  <a:rPr lang="en-US" dirty="0"/>
                  <a:t>Extended Enterprise Learning:</a:t>
                </a:r>
                <a:br>
                  <a:rPr lang="en-US" dirty="0"/>
                </a:br>
                <a:r>
                  <a:rPr lang="en-US" dirty="0"/>
                  <a:t>Suppliers, partners, customers</a:t>
                </a:r>
                <a:endParaRPr lang="en-CA" dirty="0"/>
              </a:p>
            </p:txBody>
          </p:sp>
          <p:sp>
            <p:nvSpPr>
              <p:cNvPr id="149" name="Chevron 33">
                <a:extLst>
                  <a:ext uri="{FF2B5EF4-FFF2-40B4-BE49-F238E27FC236}">
                    <a16:creationId xmlns:a16="http://schemas.microsoft.com/office/drawing/2014/main" id="{CDF92E66-66B3-5A8B-531F-6CB1F381AF59}"/>
                  </a:ext>
                </a:extLst>
              </p:cNvPr>
              <p:cNvSpPr/>
              <p:nvPr/>
            </p:nvSpPr>
            <p:spPr>
              <a:xfrm>
                <a:off x="7218596" y="4459177"/>
                <a:ext cx="1463040" cy="365760"/>
              </a:xfrm>
              <a:custGeom>
                <a:avLst/>
                <a:gdLst>
                  <a:gd name="connsiteX0" fmla="*/ 0 w 1463040"/>
                  <a:gd name="connsiteY0" fmla="*/ 0 h 365760"/>
                  <a:gd name="connsiteX1" fmla="*/ 640080 w 1463040"/>
                  <a:gd name="connsiteY1" fmla="*/ 0 h 365760"/>
                  <a:gd name="connsiteX2" fmla="*/ 1280160 w 1463040"/>
                  <a:gd name="connsiteY2" fmla="*/ 0 h 365760"/>
                  <a:gd name="connsiteX3" fmla="*/ 1463040 w 1463040"/>
                  <a:gd name="connsiteY3" fmla="*/ 182880 h 365760"/>
                  <a:gd name="connsiteX4" fmla="*/ 1280160 w 1463040"/>
                  <a:gd name="connsiteY4" fmla="*/ 365760 h 365760"/>
                  <a:gd name="connsiteX5" fmla="*/ 614477 w 1463040"/>
                  <a:gd name="connsiteY5" fmla="*/ 365760 h 365760"/>
                  <a:gd name="connsiteX6" fmla="*/ 0 w 1463040"/>
                  <a:gd name="connsiteY6" fmla="*/ 365760 h 365760"/>
                  <a:gd name="connsiteX7" fmla="*/ 182880 w 1463040"/>
                  <a:gd name="connsiteY7" fmla="*/ 182880 h 365760"/>
                  <a:gd name="connsiteX8" fmla="*/ 0 w 1463040"/>
                  <a:gd name="connsiteY8" fmla="*/ 0 h 3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63040" h="365760" fill="none" extrusionOk="0">
                    <a:moveTo>
                      <a:pt x="0" y="0"/>
                    </a:moveTo>
                    <a:cubicBezTo>
                      <a:pt x="215595" y="-14530"/>
                      <a:pt x="395114" y="17766"/>
                      <a:pt x="640080" y="0"/>
                    </a:cubicBezTo>
                    <a:cubicBezTo>
                      <a:pt x="885046" y="-17766"/>
                      <a:pt x="1053532" y="-23403"/>
                      <a:pt x="1280160" y="0"/>
                    </a:cubicBezTo>
                    <a:cubicBezTo>
                      <a:pt x="1377098" y="85941"/>
                      <a:pt x="1387139" y="116285"/>
                      <a:pt x="1463040" y="182880"/>
                    </a:cubicBezTo>
                    <a:cubicBezTo>
                      <a:pt x="1431004" y="224241"/>
                      <a:pt x="1329483" y="314149"/>
                      <a:pt x="1280160" y="365760"/>
                    </a:cubicBezTo>
                    <a:cubicBezTo>
                      <a:pt x="1045736" y="362455"/>
                      <a:pt x="866785" y="397372"/>
                      <a:pt x="614477" y="365760"/>
                    </a:cubicBezTo>
                    <a:cubicBezTo>
                      <a:pt x="362169" y="334148"/>
                      <a:pt x="273818" y="349048"/>
                      <a:pt x="0" y="365760"/>
                    </a:cubicBezTo>
                    <a:cubicBezTo>
                      <a:pt x="76415" y="296125"/>
                      <a:pt x="135090" y="221218"/>
                      <a:pt x="182880" y="182880"/>
                    </a:cubicBezTo>
                    <a:cubicBezTo>
                      <a:pt x="122309" y="104559"/>
                      <a:pt x="84881" y="77665"/>
                      <a:pt x="0" y="0"/>
                    </a:cubicBezTo>
                    <a:close/>
                  </a:path>
                  <a:path w="1463040" h="365760" stroke="0" extrusionOk="0">
                    <a:moveTo>
                      <a:pt x="0" y="0"/>
                    </a:moveTo>
                    <a:cubicBezTo>
                      <a:pt x="211529" y="29938"/>
                      <a:pt x="461995" y="-30274"/>
                      <a:pt x="627278" y="0"/>
                    </a:cubicBezTo>
                    <a:cubicBezTo>
                      <a:pt x="792561" y="30274"/>
                      <a:pt x="981627" y="-10665"/>
                      <a:pt x="1280160" y="0"/>
                    </a:cubicBezTo>
                    <a:cubicBezTo>
                      <a:pt x="1327250" y="42657"/>
                      <a:pt x="1384012" y="114175"/>
                      <a:pt x="1463040" y="182880"/>
                    </a:cubicBezTo>
                    <a:cubicBezTo>
                      <a:pt x="1420644" y="220439"/>
                      <a:pt x="1336704" y="294367"/>
                      <a:pt x="1280160" y="365760"/>
                    </a:cubicBezTo>
                    <a:cubicBezTo>
                      <a:pt x="996040" y="347590"/>
                      <a:pt x="941418" y="381568"/>
                      <a:pt x="652882" y="365760"/>
                    </a:cubicBezTo>
                    <a:cubicBezTo>
                      <a:pt x="364346" y="349952"/>
                      <a:pt x="321970" y="334447"/>
                      <a:pt x="0" y="365760"/>
                    </a:cubicBezTo>
                    <a:cubicBezTo>
                      <a:pt x="39486" y="331961"/>
                      <a:pt x="94260" y="271599"/>
                      <a:pt x="182880" y="182880"/>
                    </a:cubicBezTo>
                    <a:cubicBezTo>
                      <a:pt x="129272" y="143236"/>
                      <a:pt x="81947" y="8212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 cmpd="sng">
                <a:solidFill>
                  <a:srgbClr val="5C203E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chevron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 prstMaterial="dkEdge"/>
            </p:spPr>
            <p:txBody>
              <a:bodyPr wrap="none" lIns="0" tIns="0" rIns="57150" bIns="0" rtlCol="0" anchor="ctr">
                <a:noAutofit/>
              </a:bodyPr>
              <a:lstStyle/>
              <a:p>
                <a:pPr algn="ctr" defTabSz="91353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CA" sz="800" kern="0" dirty="0">
                    <a:solidFill>
                      <a:srgbClr val="2E2464"/>
                    </a:solidFill>
                    <a:latin typeface="Frutiger LT Std 55 Roman"/>
                    <a:sym typeface="Arial"/>
                  </a:rPr>
                  <a:t>VALUE CHAIN</a:t>
                </a:r>
                <a:br>
                  <a:rPr lang="en-CA" sz="800" kern="0" dirty="0">
                    <a:solidFill>
                      <a:srgbClr val="2E2464"/>
                    </a:solidFill>
                    <a:latin typeface="Frutiger LT Std 55 Roman"/>
                    <a:sym typeface="Arial"/>
                  </a:rPr>
                </a:br>
                <a:r>
                  <a:rPr lang="en-CA" sz="800" kern="0" dirty="0">
                    <a:solidFill>
                      <a:srgbClr val="2E2464"/>
                    </a:solidFill>
                    <a:latin typeface="Frutiger LT Std 55 Roman"/>
                    <a:sym typeface="Arial"/>
                  </a:rPr>
                  <a:t>DEVELOPMENT</a:t>
                </a:r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A04F66D4-7C47-EAF0-0D01-A0C4B375EA98}"/>
                </a:ext>
              </a:extLst>
            </p:cNvPr>
            <p:cNvGrpSpPr/>
            <p:nvPr/>
          </p:nvGrpSpPr>
          <p:grpSpPr>
            <a:xfrm>
              <a:off x="5332150" y="4453169"/>
              <a:ext cx="1582711" cy="616779"/>
              <a:chOff x="5408210" y="4453169"/>
              <a:chExt cx="1582711" cy="616779"/>
            </a:xfrm>
          </p:grpSpPr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E647852E-00BA-52E7-DFE9-21BC876D4B70}"/>
                  </a:ext>
                </a:extLst>
              </p:cNvPr>
              <p:cNvSpPr txBox="1"/>
              <p:nvPr/>
            </p:nvSpPr>
            <p:spPr>
              <a:xfrm>
                <a:off x="5408210" y="4854504"/>
                <a:ext cx="1582711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prstClr val="black"/>
                    </a:solidFill>
                    <a:latin typeface="Open Sans Semibold"/>
                  </a:rPr>
                  <a:t>Skill laddering, talent management</a:t>
                </a:r>
              </a:p>
              <a:p>
                <a:pPr algn="ctr"/>
                <a:r>
                  <a:rPr lang="en-US" sz="700" dirty="0">
                    <a:solidFill>
                      <a:prstClr val="black"/>
                    </a:solidFill>
                    <a:latin typeface="Open Sans Semibold"/>
                  </a:rPr>
                  <a:t>Specialization, leadership, transition</a:t>
                </a:r>
                <a:endParaRPr lang="en-CA" sz="700" dirty="0"/>
              </a:p>
            </p:txBody>
          </p:sp>
          <p:sp>
            <p:nvSpPr>
              <p:cNvPr id="147" name="Chevron 48">
                <a:extLst>
                  <a:ext uri="{FF2B5EF4-FFF2-40B4-BE49-F238E27FC236}">
                    <a16:creationId xmlns:a16="http://schemas.microsoft.com/office/drawing/2014/main" id="{7A050DE2-1527-B8BF-EDEF-AFA9C272DD90}"/>
                  </a:ext>
                </a:extLst>
              </p:cNvPr>
              <p:cNvSpPr/>
              <p:nvPr/>
            </p:nvSpPr>
            <p:spPr>
              <a:xfrm>
                <a:off x="5468045" y="4453169"/>
                <a:ext cx="1463040" cy="365760"/>
              </a:xfrm>
              <a:custGeom>
                <a:avLst/>
                <a:gdLst>
                  <a:gd name="connsiteX0" fmla="*/ 0 w 1463040"/>
                  <a:gd name="connsiteY0" fmla="*/ 0 h 365760"/>
                  <a:gd name="connsiteX1" fmla="*/ 627278 w 1463040"/>
                  <a:gd name="connsiteY1" fmla="*/ 0 h 365760"/>
                  <a:gd name="connsiteX2" fmla="*/ 1280160 w 1463040"/>
                  <a:gd name="connsiteY2" fmla="*/ 0 h 365760"/>
                  <a:gd name="connsiteX3" fmla="*/ 1463040 w 1463040"/>
                  <a:gd name="connsiteY3" fmla="*/ 182880 h 365760"/>
                  <a:gd name="connsiteX4" fmla="*/ 1280160 w 1463040"/>
                  <a:gd name="connsiteY4" fmla="*/ 365760 h 365760"/>
                  <a:gd name="connsiteX5" fmla="*/ 665683 w 1463040"/>
                  <a:gd name="connsiteY5" fmla="*/ 365760 h 365760"/>
                  <a:gd name="connsiteX6" fmla="*/ 0 w 1463040"/>
                  <a:gd name="connsiteY6" fmla="*/ 365760 h 365760"/>
                  <a:gd name="connsiteX7" fmla="*/ 182880 w 1463040"/>
                  <a:gd name="connsiteY7" fmla="*/ 182880 h 365760"/>
                  <a:gd name="connsiteX8" fmla="*/ 0 w 1463040"/>
                  <a:gd name="connsiteY8" fmla="*/ 0 h 3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63040" h="365760" fill="none" extrusionOk="0">
                    <a:moveTo>
                      <a:pt x="0" y="0"/>
                    </a:moveTo>
                    <a:cubicBezTo>
                      <a:pt x="195491" y="-26661"/>
                      <a:pt x="407887" y="-24024"/>
                      <a:pt x="627278" y="0"/>
                    </a:cubicBezTo>
                    <a:cubicBezTo>
                      <a:pt x="846669" y="24024"/>
                      <a:pt x="1107120" y="-14289"/>
                      <a:pt x="1280160" y="0"/>
                    </a:cubicBezTo>
                    <a:cubicBezTo>
                      <a:pt x="1339863" y="49340"/>
                      <a:pt x="1403901" y="139609"/>
                      <a:pt x="1463040" y="182880"/>
                    </a:cubicBezTo>
                    <a:cubicBezTo>
                      <a:pt x="1399044" y="256897"/>
                      <a:pt x="1371962" y="281494"/>
                      <a:pt x="1280160" y="365760"/>
                    </a:cubicBezTo>
                    <a:cubicBezTo>
                      <a:pt x="1084065" y="374781"/>
                      <a:pt x="944952" y="357339"/>
                      <a:pt x="665683" y="365760"/>
                    </a:cubicBezTo>
                    <a:cubicBezTo>
                      <a:pt x="386414" y="374181"/>
                      <a:pt x="185587" y="372079"/>
                      <a:pt x="0" y="365760"/>
                    </a:cubicBezTo>
                    <a:cubicBezTo>
                      <a:pt x="72619" y="281768"/>
                      <a:pt x="137067" y="241132"/>
                      <a:pt x="182880" y="182880"/>
                    </a:cubicBezTo>
                    <a:cubicBezTo>
                      <a:pt x="133022" y="135800"/>
                      <a:pt x="81242" y="92131"/>
                      <a:pt x="0" y="0"/>
                    </a:cubicBezTo>
                    <a:close/>
                  </a:path>
                  <a:path w="1463040" h="365760" stroke="0" extrusionOk="0">
                    <a:moveTo>
                      <a:pt x="0" y="0"/>
                    </a:moveTo>
                    <a:cubicBezTo>
                      <a:pt x="283271" y="-6740"/>
                      <a:pt x="364771" y="10676"/>
                      <a:pt x="601675" y="0"/>
                    </a:cubicBezTo>
                    <a:cubicBezTo>
                      <a:pt x="838580" y="-10676"/>
                      <a:pt x="1024341" y="-8946"/>
                      <a:pt x="1280160" y="0"/>
                    </a:cubicBezTo>
                    <a:cubicBezTo>
                      <a:pt x="1370458" y="77473"/>
                      <a:pt x="1390258" y="113499"/>
                      <a:pt x="1463040" y="182880"/>
                    </a:cubicBezTo>
                    <a:cubicBezTo>
                      <a:pt x="1391662" y="268631"/>
                      <a:pt x="1353192" y="290160"/>
                      <a:pt x="1280160" y="365760"/>
                    </a:cubicBezTo>
                    <a:cubicBezTo>
                      <a:pt x="1141667" y="359337"/>
                      <a:pt x="833087" y="351114"/>
                      <a:pt x="678485" y="365760"/>
                    </a:cubicBezTo>
                    <a:cubicBezTo>
                      <a:pt x="523883" y="380406"/>
                      <a:pt x="221438" y="362293"/>
                      <a:pt x="0" y="365760"/>
                    </a:cubicBezTo>
                    <a:cubicBezTo>
                      <a:pt x="82408" y="277854"/>
                      <a:pt x="113255" y="258121"/>
                      <a:pt x="182880" y="182880"/>
                    </a:cubicBezTo>
                    <a:cubicBezTo>
                      <a:pt x="138977" y="144536"/>
                      <a:pt x="63458" y="45521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 cmpd="sng">
                <a:solidFill>
                  <a:srgbClr val="5C203E"/>
                </a:solidFill>
                <a:extLst>
                  <a:ext uri="{C807C97D-BFC1-408E-A445-0C87EB9F89A2}">
                    <ask:lineSketchStyleProps xmlns:ask="http://schemas.microsoft.com/office/drawing/2018/sketchyshapes" sd="776899160">
                      <a:prstGeom prst="chevron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 prstMaterial="dkEdge"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91353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CA" sz="800" kern="0" dirty="0">
                    <a:solidFill>
                      <a:srgbClr val="2E2464"/>
                    </a:solidFill>
                    <a:latin typeface="Frutiger LT Std 55 Roman"/>
                    <a:sym typeface="Arial"/>
                  </a:rPr>
                  <a:t>CAREER DEVELOPMENT</a:t>
                </a:r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26446B09-72E9-31BB-F0D8-A5E174AEF051}"/>
                </a:ext>
              </a:extLst>
            </p:cNvPr>
            <p:cNvGrpSpPr/>
            <p:nvPr/>
          </p:nvGrpSpPr>
          <p:grpSpPr>
            <a:xfrm>
              <a:off x="3670599" y="4453169"/>
              <a:ext cx="1582711" cy="616779"/>
              <a:chOff x="3700176" y="4453169"/>
              <a:chExt cx="1582711" cy="616779"/>
            </a:xfrm>
          </p:grpSpPr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88F1166F-D769-7342-2757-A756DCC2E831}"/>
                  </a:ext>
                </a:extLst>
              </p:cNvPr>
              <p:cNvSpPr txBox="1"/>
              <p:nvPr/>
            </p:nvSpPr>
            <p:spPr>
              <a:xfrm>
                <a:off x="3700176" y="4854504"/>
                <a:ext cx="1582711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prstClr val="black"/>
                    </a:solidFill>
                    <a:latin typeface="Open Sans Semibold"/>
                  </a:rPr>
                  <a:t>Upskilling, cross-skilling</a:t>
                </a:r>
                <a:br>
                  <a:rPr lang="en-US" sz="700" dirty="0">
                    <a:solidFill>
                      <a:prstClr val="black"/>
                    </a:solidFill>
                    <a:latin typeface="Open Sans Semibold"/>
                  </a:rPr>
                </a:br>
                <a:r>
                  <a:rPr lang="en-US" sz="700" dirty="0">
                    <a:solidFill>
                      <a:prstClr val="black"/>
                    </a:solidFill>
                    <a:latin typeface="Open Sans Semibold"/>
                  </a:rPr>
                  <a:t>Change management </a:t>
                </a:r>
                <a:endParaRPr lang="en-CA" sz="700" dirty="0"/>
              </a:p>
            </p:txBody>
          </p:sp>
          <p:sp>
            <p:nvSpPr>
              <p:cNvPr id="145" name="Chevron 34">
                <a:extLst>
                  <a:ext uri="{FF2B5EF4-FFF2-40B4-BE49-F238E27FC236}">
                    <a16:creationId xmlns:a16="http://schemas.microsoft.com/office/drawing/2014/main" id="{4DC82605-A02C-65B3-D7C2-B31C25A3EAA6}"/>
                  </a:ext>
                </a:extLst>
              </p:cNvPr>
              <p:cNvSpPr/>
              <p:nvPr/>
            </p:nvSpPr>
            <p:spPr>
              <a:xfrm>
                <a:off x="3760011" y="4453169"/>
                <a:ext cx="1463040" cy="365760"/>
              </a:xfrm>
              <a:custGeom>
                <a:avLst/>
                <a:gdLst>
                  <a:gd name="connsiteX0" fmla="*/ 0 w 1463040"/>
                  <a:gd name="connsiteY0" fmla="*/ 0 h 365760"/>
                  <a:gd name="connsiteX1" fmla="*/ 614477 w 1463040"/>
                  <a:gd name="connsiteY1" fmla="*/ 0 h 365760"/>
                  <a:gd name="connsiteX2" fmla="*/ 1280160 w 1463040"/>
                  <a:gd name="connsiteY2" fmla="*/ 0 h 365760"/>
                  <a:gd name="connsiteX3" fmla="*/ 1463040 w 1463040"/>
                  <a:gd name="connsiteY3" fmla="*/ 182880 h 365760"/>
                  <a:gd name="connsiteX4" fmla="*/ 1280160 w 1463040"/>
                  <a:gd name="connsiteY4" fmla="*/ 365760 h 365760"/>
                  <a:gd name="connsiteX5" fmla="*/ 614477 w 1463040"/>
                  <a:gd name="connsiteY5" fmla="*/ 365760 h 365760"/>
                  <a:gd name="connsiteX6" fmla="*/ 0 w 1463040"/>
                  <a:gd name="connsiteY6" fmla="*/ 365760 h 365760"/>
                  <a:gd name="connsiteX7" fmla="*/ 182880 w 1463040"/>
                  <a:gd name="connsiteY7" fmla="*/ 182880 h 365760"/>
                  <a:gd name="connsiteX8" fmla="*/ 0 w 1463040"/>
                  <a:gd name="connsiteY8" fmla="*/ 0 h 3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63040" h="365760" fill="none" extrusionOk="0">
                    <a:moveTo>
                      <a:pt x="0" y="0"/>
                    </a:moveTo>
                    <a:cubicBezTo>
                      <a:pt x="288882" y="8710"/>
                      <a:pt x="400107" y="22220"/>
                      <a:pt x="614477" y="0"/>
                    </a:cubicBezTo>
                    <a:cubicBezTo>
                      <a:pt x="828847" y="-22220"/>
                      <a:pt x="1019375" y="3311"/>
                      <a:pt x="1280160" y="0"/>
                    </a:cubicBezTo>
                    <a:cubicBezTo>
                      <a:pt x="1364430" y="74843"/>
                      <a:pt x="1417947" y="150220"/>
                      <a:pt x="1463040" y="182880"/>
                    </a:cubicBezTo>
                    <a:cubicBezTo>
                      <a:pt x="1398990" y="261349"/>
                      <a:pt x="1354876" y="276650"/>
                      <a:pt x="1280160" y="365760"/>
                    </a:cubicBezTo>
                    <a:cubicBezTo>
                      <a:pt x="1010110" y="341945"/>
                      <a:pt x="921163" y="358207"/>
                      <a:pt x="614477" y="365760"/>
                    </a:cubicBezTo>
                    <a:cubicBezTo>
                      <a:pt x="307791" y="373313"/>
                      <a:pt x="207269" y="364871"/>
                      <a:pt x="0" y="365760"/>
                    </a:cubicBezTo>
                    <a:cubicBezTo>
                      <a:pt x="42612" y="318983"/>
                      <a:pt x="95930" y="256020"/>
                      <a:pt x="182880" y="182880"/>
                    </a:cubicBezTo>
                    <a:cubicBezTo>
                      <a:pt x="116650" y="120192"/>
                      <a:pt x="87716" y="71381"/>
                      <a:pt x="0" y="0"/>
                    </a:cubicBezTo>
                    <a:close/>
                  </a:path>
                  <a:path w="1463040" h="365760" stroke="0" extrusionOk="0">
                    <a:moveTo>
                      <a:pt x="0" y="0"/>
                    </a:moveTo>
                    <a:cubicBezTo>
                      <a:pt x="225829" y="24811"/>
                      <a:pt x="440864" y="16719"/>
                      <a:pt x="614477" y="0"/>
                    </a:cubicBezTo>
                    <a:cubicBezTo>
                      <a:pt x="788090" y="-16719"/>
                      <a:pt x="1033598" y="-20562"/>
                      <a:pt x="1280160" y="0"/>
                    </a:cubicBezTo>
                    <a:cubicBezTo>
                      <a:pt x="1326949" y="44849"/>
                      <a:pt x="1383416" y="100264"/>
                      <a:pt x="1463040" y="182880"/>
                    </a:cubicBezTo>
                    <a:cubicBezTo>
                      <a:pt x="1380390" y="281879"/>
                      <a:pt x="1371184" y="291997"/>
                      <a:pt x="1280160" y="365760"/>
                    </a:cubicBezTo>
                    <a:cubicBezTo>
                      <a:pt x="1015684" y="369485"/>
                      <a:pt x="822836" y="376405"/>
                      <a:pt x="614477" y="365760"/>
                    </a:cubicBezTo>
                    <a:cubicBezTo>
                      <a:pt x="406118" y="355115"/>
                      <a:pt x="178396" y="389223"/>
                      <a:pt x="0" y="365760"/>
                    </a:cubicBezTo>
                    <a:cubicBezTo>
                      <a:pt x="65644" y="317155"/>
                      <a:pt x="125693" y="222828"/>
                      <a:pt x="182880" y="182880"/>
                    </a:cubicBezTo>
                    <a:cubicBezTo>
                      <a:pt x="102120" y="106918"/>
                      <a:pt x="58287" y="47459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 cmpd="sng">
                <a:solidFill>
                  <a:srgbClr val="5C203E"/>
                </a:solidFill>
                <a:extLst>
                  <a:ext uri="{C807C97D-BFC1-408E-A445-0C87EB9F89A2}">
                    <ask:lineSketchStyleProps xmlns:ask="http://schemas.microsoft.com/office/drawing/2018/sketchyshapes" sd="1661685737">
                      <a:prstGeom prst="chevron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 prstMaterial="dkEdge"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91353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CA" sz="800" kern="0" dirty="0">
                    <a:solidFill>
                      <a:srgbClr val="2E2464"/>
                    </a:solidFill>
                    <a:latin typeface="Frutiger LT Std 55 Roman"/>
                    <a:sym typeface="Arial"/>
                  </a:rPr>
                  <a:t>SKILL </a:t>
                </a:r>
              </a:p>
              <a:p>
                <a:pPr algn="ctr" defTabSz="91353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CA" sz="800" kern="0" dirty="0">
                    <a:solidFill>
                      <a:srgbClr val="2E2464"/>
                    </a:solidFill>
                    <a:latin typeface="Frutiger LT Std 55 Roman"/>
                    <a:sym typeface="Arial"/>
                  </a:rPr>
                  <a:t>DEVELOPMENT</a:t>
                </a:r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B815FBC5-2B8A-E3A4-DD3B-55720A1747C8}"/>
                </a:ext>
              </a:extLst>
            </p:cNvPr>
            <p:cNvGrpSpPr/>
            <p:nvPr/>
          </p:nvGrpSpPr>
          <p:grpSpPr>
            <a:xfrm>
              <a:off x="2128719" y="4453169"/>
              <a:ext cx="1463040" cy="724500"/>
              <a:chOff x="1928691" y="4453169"/>
              <a:chExt cx="1463040" cy="724500"/>
            </a:xfrm>
          </p:grpSpPr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2299DBD6-18ED-6DFD-3E52-794FF73A85D0}"/>
                  </a:ext>
                </a:extLst>
              </p:cNvPr>
              <p:cNvSpPr txBox="1"/>
              <p:nvPr/>
            </p:nvSpPr>
            <p:spPr>
              <a:xfrm>
                <a:off x="2019969" y="4854504"/>
                <a:ext cx="1234440" cy="323165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algn="ctr">
                  <a:defRPr sz="700">
                    <a:solidFill>
                      <a:prstClr val="black"/>
                    </a:solidFill>
                    <a:latin typeface="Open Sans Semibold"/>
                  </a:defRPr>
                </a:lvl1pPr>
              </a:lstStyle>
              <a:p>
                <a:r>
                  <a:rPr lang="en-US" dirty="0"/>
                  <a:t>Skilling,  reskilling</a:t>
                </a:r>
              </a:p>
              <a:p>
                <a:r>
                  <a:rPr lang="en-US" dirty="0"/>
                  <a:t>Selecting, hiring, onboarding</a:t>
                </a:r>
                <a:endParaRPr lang="en-CA" dirty="0"/>
              </a:p>
            </p:txBody>
          </p:sp>
          <p:sp>
            <p:nvSpPr>
              <p:cNvPr id="143" name="Chevron 47">
                <a:extLst>
                  <a:ext uri="{FF2B5EF4-FFF2-40B4-BE49-F238E27FC236}">
                    <a16:creationId xmlns:a16="http://schemas.microsoft.com/office/drawing/2014/main" id="{41403AE1-7E74-BFC4-4E49-964ACD0342E1}"/>
                  </a:ext>
                </a:extLst>
              </p:cNvPr>
              <p:cNvSpPr/>
              <p:nvPr/>
            </p:nvSpPr>
            <p:spPr>
              <a:xfrm>
                <a:off x="1928691" y="4453169"/>
                <a:ext cx="1463040" cy="365760"/>
              </a:xfrm>
              <a:custGeom>
                <a:avLst/>
                <a:gdLst>
                  <a:gd name="connsiteX0" fmla="*/ 0 w 1463040"/>
                  <a:gd name="connsiteY0" fmla="*/ 0 h 365760"/>
                  <a:gd name="connsiteX1" fmla="*/ 665683 w 1463040"/>
                  <a:gd name="connsiteY1" fmla="*/ 0 h 365760"/>
                  <a:gd name="connsiteX2" fmla="*/ 1280160 w 1463040"/>
                  <a:gd name="connsiteY2" fmla="*/ 0 h 365760"/>
                  <a:gd name="connsiteX3" fmla="*/ 1463040 w 1463040"/>
                  <a:gd name="connsiteY3" fmla="*/ 182880 h 365760"/>
                  <a:gd name="connsiteX4" fmla="*/ 1280160 w 1463040"/>
                  <a:gd name="connsiteY4" fmla="*/ 365760 h 365760"/>
                  <a:gd name="connsiteX5" fmla="*/ 678485 w 1463040"/>
                  <a:gd name="connsiteY5" fmla="*/ 365760 h 365760"/>
                  <a:gd name="connsiteX6" fmla="*/ 0 w 1463040"/>
                  <a:gd name="connsiteY6" fmla="*/ 365760 h 365760"/>
                  <a:gd name="connsiteX7" fmla="*/ 182880 w 1463040"/>
                  <a:gd name="connsiteY7" fmla="*/ 182880 h 365760"/>
                  <a:gd name="connsiteX8" fmla="*/ 0 w 1463040"/>
                  <a:gd name="connsiteY8" fmla="*/ 0 h 3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63040" h="365760" fill="none" extrusionOk="0">
                    <a:moveTo>
                      <a:pt x="0" y="0"/>
                    </a:moveTo>
                    <a:cubicBezTo>
                      <a:pt x="187666" y="-27537"/>
                      <a:pt x="513911" y="2211"/>
                      <a:pt x="665683" y="0"/>
                    </a:cubicBezTo>
                    <a:cubicBezTo>
                      <a:pt x="817455" y="-2211"/>
                      <a:pt x="1046044" y="-16353"/>
                      <a:pt x="1280160" y="0"/>
                    </a:cubicBezTo>
                    <a:cubicBezTo>
                      <a:pt x="1358460" y="88478"/>
                      <a:pt x="1388826" y="108067"/>
                      <a:pt x="1463040" y="182880"/>
                    </a:cubicBezTo>
                    <a:cubicBezTo>
                      <a:pt x="1420044" y="235299"/>
                      <a:pt x="1331975" y="303691"/>
                      <a:pt x="1280160" y="365760"/>
                    </a:cubicBezTo>
                    <a:cubicBezTo>
                      <a:pt x="1041147" y="373119"/>
                      <a:pt x="924678" y="372897"/>
                      <a:pt x="678485" y="365760"/>
                    </a:cubicBezTo>
                    <a:cubicBezTo>
                      <a:pt x="432293" y="358623"/>
                      <a:pt x="322711" y="350734"/>
                      <a:pt x="0" y="365760"/>
                    </a:cubicBezTo>
                    <a:cubicBezTo>
                      <a:pt x="66635" y="305512"/>
                      <a:pt x="98103" y="272377"/>
                      <a:pt x="182880" y="182880"/>
                    </a:cubicBezTo>
                    <a:cubicBezTo>
                      <a:pt x="145441" y="136716"/>
                      <a:pt x="74067" y="57331"/>
                      <a:pt x="0" y="0"/>
                    </a:cubicBezTo>
                    <a:close/>
                  </a:path>
                  <a:path w="1463040" h="365760" stroke="0" extrusionOk="0">
                    <a:moveTo>
                      <a:pt x="0" y="0"/>
                    </a:moveTo>
                    <a:cubicBezTo>
                      <a:pt x="230807" y="10228"/>
                      <a:pt x="386175" y="-28376"/>
                      <a:pt x="601675" y="0"/>
                    </a:cubicBezTo>
                    <a:cubicBezTo>
                      <a:pt x="817176" y="28376"/>
                      <a:pt x="1010775" y="4437"/>
                      <a:pt x="1280160" y="0"/>
                    </a:cubicBezTo>
                    <a:cubicBezTo>
                      <a:pt x="1336199" y="40570"/>
                      <a:pt x="1403414" y="113412"/>
                      <a:pt x="1463040" y="182880"/>
                    </a:cubicBezTo>
                    <a:cubicBezTo>
                      <a:pt x="1364474" y="266194"/>
                      <a:pt x="1348251" y="295741"/>
                      <a:pt x="1280160" y="365760"/>
                    </a:cubicBezTo>
                    <a:cubicBezTo>
                      <a:pt x="1037691" y="337574"/>
                      <a:pt x="814821" y="382065"/>
                      <a:pt x="652882" y="365760"/>
                    </a:cubicBezTo>
                    <a:cubicBezTo>
                      <a:pt x="490943" y="349455"/>
                      <a:pt x="192550" y="380047"/>
                      <a:pt x="0" y="365760"/>
                    </a:cubicBezTo>
                    <a:cubicBezTo>
                      <a:pt x="81740" y="281882"/>
                      <a:pt x="91768" y="265140"/>
                      <a:pt x="182880" y="182880"/>
                    </a:cubicBezTo>
                    <a:cubicBezTo>
                      <a:pt x="98226" y="97924"/>
                      <a:pt x="67904" y="72583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 cmpd="sng">
                <a:solidFill>
                  <a:srgbClr val="5C203E"/>
                </a:solidFill>
                <a:extLst>
                  <a:ext uri="{C807C97D-BFC1-408E-A445-0C87EB9F89A2}">
                    <ask:lineSketchStyleProps xmlns:ask="http://schemas.microsoft.com/office/drawing/2018/sketchyshapes" sd="2300883730">
                      <a:prstGeom prst="chevron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 prstMaterial="dkEdge"/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 defTabSz="91353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CA" sz="800" kern="0" dirty="0">
                    <a:solidFill>
                      <a:srgbClr val="2E2464"/>
                    </a:solidFill>
                    <a:latin typeface="Frutiger LT Std 55 Roman"/>
                    <a:sym typeface="Arial"/>
                  </a:rPr>
                  <a:t>RECRUITMENT</a:t>
                </a:r>
              </a:p>
            </p:txBody>
          </p: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D3227852-352D-D753-0E12-8CE6864718D3}"/>
                </a:ext>
              </a:extLst>
            </p:cNvPr>
            <p:cNvGrpSpPr/>
            <p:nvPr/>
          </p:nvGrpSpPr>
          <p:grpSpPr>
            <a:xfrm>
              <a:off x="586839" y="4453169"/>
              <a:ext cx="1463040" cy="724500"/>
              <a:chOff x="243938" y="4453169"/>
              <a:chExt cx="1463040" cy="724500"/>
            </a:xfrm>
          </p:grpSpPr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4F22B565-9189-8828-F7A6-F790A22A7707}"/>
                  </a:ext>
                </a:extLst>
              </p:cNvPr>
              <p:cNvSpPr txBox="1"/>
              <p:nvPr/>
            </p:nvSpPr>
            <p:spPr>
              <a:xfrm>
                <a:off x="381098" y="4854504"/>
                <a:ext cx="1188720" cy="323165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algn="ctr">
                  <a:defRPr sz="700">
                    <a:solidFill>
                      <a:prstClr val="black"/>
                    </a:solidFill>
                    <a:latin typeface="Open Sans Semibold"/>
                  </a:defRPr>
                </a:lvl1pPr>
              </a:lstStyle>
              <a:p>
                <a:r>
                  <a:rPr lang="en-US" dirty="0"/>
                  <a:t>Awareness, connection, Engagement</a:t>
                </a:r>
                <a:br>
                  <a:rPr lang="en-US" dirty="0"/>
                </a:br>
                <a:endParaRPr lang="en-CA" dirty="0"/>
              </a:p>
            </p:txBody>
          </p:sp>
          <p:sp>
            <p:nvSpPr>
              <p:cNvPr id="141" name="Chevron 49">
                <a:extLst>
                  <a:ext uri="{FF2B5EF4-FFF2-40B4-BE49-F238E27FC236}">
                    <a16:creationId xmlns:a16="http://schemas.microsoft.com/office/drawing/2014/main" id="{DDE731DF-2B90-A642-0E9C-AFA43083F92D}"/>
                  </a:ext>
                </a:extLst>
              </p:cNvPr>
              <p:cNvSpPr/>
              <p:nvPr/>
            </p:nvSpPr>
            <p:spPr>
              <a:xfrm>
                <a:off x="243938" y="4453169"/>
                <a:ext cx="1463040" cy="365760"/>
              </a:xfrm>
              <a:custGeom>
                <a:avLst/>
                <a:gdLst>
                  <a:gd name="connsiteX0" fmla="*/ 0 w 1463040"/>
                  <a:gd name="connsiteY0" fmla="*/ 0 h 365760"/>
                  <a:gd name="connsiteX1" fmla="*/ 614477 w 1463040"/>
                  <a:gd name="connsiteY1" fmla="*/ 0 h 365760"/>
                  <a:gd name="connsiteX2" fmla="*/ 1280160 w 1463040"/>
                  <a:gd name="connsiteY2" fmla="*/ 0 h 365760"/>
                  <a:gd name="connsiteX3" fmla="*/ 1463040 w 1463040"/>
                  <a:gd name="connsiteY3" fmla="*/ 182880 h 365760"/>
                  <a:gd name="connsiteX4" fmla="*/ 1280160 w 1463040"/>
                  <a:gd name="connsiteY4" fmla="*/ 365760 h 365760"/>
                  <a:gd name="connsiteX5" fmla="*/ 665683 w 1463040"/>
                  <a:gd name="connsiteY5" fmla="*/ 365760 h 365760"/>
                  <a:gd name="connsiteX6" fmla="*/ 0 w 1463040"/>
                  <a:gd name="connsiteY6" fmla="*/ 365760 h 365760"/>
                  <a:gd name="connsiteX7" fmla="*/ 182880 w 1463040"/>
                  <a:gd name="connsiteY7" fmla="*/ 182880 h 365760"/>
                  <a:gd name="connsiteX8" fmla="*/ 0 w 1463040"/>
                  <a:gd name="connsiteY8" fmla="*/ 0 h 3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63040" h="365760" fill="none" extrusionOk="0">
                    <a:moveTo>
                      <a:pt x="0" y="0"/>
                    </a:moveTo>
                    <a:cubicBezTo>
                      <a:pt x="140788" y="15481"/>
                      <a:pt x="422971" y="-16877"/>
                      <a:pt x="614477" y="0"/>
                    </a:cubicBezTo>
                    <a:cubicBezTo>
                      <a:pt x="805983" y="16877"/>
                      <a:pt x="972054" y="-27893"/>
                      <a:pt x="1280160" y="0"/>
                    </a:cubicBezTo>
                    <a:cubicBezTo>
                      <a:pt x="1337749" y="65826"/>
                      <a:pt x="1388420" y="120149"/>
                      <a:pt x="1463040" y="182880"/>
                    </a:cubicBezTo>
                    <a:cubicBezTo>
                      <a:pt x="1415774" y="236689"/>
                      <a:pt x="1336504" y="309306"/>
                      <a:pt x="1280160" y="365760"/>
                    </a:cubicBezTo>
                    <a:cubicBezTo>
                      <a:pt x="1086904" y="344318"/>
                      <a:pt x="863108" y="384332"/>
                      <a:pt x="665683" y="365760"/>
                    </a:cubicBezTo>
                    <a:cubicBezTo>
                      <a:pt x="468258" y="347188"/>
                      <a:pt x="303516" y="360733"/>
                      <a:pt x="0" y="365760"/>
                    </a:cubicBezTo>
                    <a:cubicBezTo>
                      <a:pt x="79308" y="300130"/>
                      <a:pt x="141524" y="240834"/>
                      <a:pt x="182880" y="182880"/>
                    </a:cubicBezTo>
                    <a:cubicBezTo>
                      <a:pt x="123550" y="132156"/>
                      <a:pt x="79544" y="67697"/>
                      <a:pt x="0" y="0"/>
                    </a:cubicBezTo>
                    <a:close/>
                  </a:path>
                  <a:path w="1463040" h="365760" stroke="0" extrusionOk="0">
                    <a:moveTo>
                      <a:pt x="0" y="0"/>
                    </a:moveTo>
                    <a:cubicBezTo>
                      <a:pt x="128289" y="-20153"/>
                      <a:pt x="474727" y="13752"/>
                      <a:pt x="614477" y="0"/>
                    </a:cubicBezTo>
                    <a:cubicBezTo>
                      <a:pt x="754227" y="-13752"/>
                      <a:pt x="1001958" y="-30335"/>
                      <a:pt x="1280160" y="0"/>
                    </a:cubicBezTo>
                    <a:cubicBezTo>
                      <a:pt x="1359167" y="84419"/>
                      <a:pt x="1384765" y="114785"/>
                      <a:pt x="1463040" y="182880"/>
                    </a:cubicBezTo>
                    <a:cubicBezTo>
                      <a:pt x="1378442" y="273342"/>
                      <a:pt x="1323016" y="309568"/>
                      <a:pt x="1280160" y="365760"/>
                    </a:cubicBezTo>
                    <a:cubicBezTo>
                      <a:pt x="1066064" y="376994"/>
                      <a:pt x="774947" y="333676"/>
                      <a:pt x="614477" y="365760"/>
                    </a:cubicBezTo>
                    <a:cubicBezTo>
                      <a:pt x="454007" y="397844"/>
                      <a:pt x="257817" y="339699"/>
                      <a:pt x="0" y="365760"/>
                    </a:cubicBezTo>
                    <a:cubicBezTo>
                      <a:pt x="68246" y="306830"/>
                      <a:pt x="94130" y="255621"/>
                      <a:pt x="182880" y="182880"/>
                    </a:cubicBezTo>
                    <a:cubicBezTo>
                      <a:pt x="102972" y="100229"/>
                      <a:pt x="91878" y="81097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 cmpd="sng">
                <a:solidFill>
                  <a:srgbClr val="5C203E"/>
                </a:solidFill>
                <a:extLst>
                  <a:ext uri="{C807C97D-BFC1-408E-A445-0C87EB9F89A2}">
                    <ask:lineSketchStyleProps xmlns:ask="http://schemas.microsoft.com/office/drawing/2018/sketchyshapes" sd="1006119123">
                      <a:prstGeom prst="chevron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 prstMaterial="dkEdge"/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 defTabSz="91353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CA" sz="800" kern="0" dirty="0">
                    <a:solidFill>
                      <a:srgbClr val="2E2464"/>
                    </a:solidFill>
                    <a:latin typeface="Frutiger LT Std 55 Roman"/>
                    <a:sym typeface="Arial"/>
                  </a:rPr>
                  <a:t>TALENT</a:t>
                </a:r>
              </a:p>
              <a:p>
                <a:pPr algn="ctr" defTabSz="91353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CA" sz="800" kern="0" dirty="0">
                    <a:solidFill>
                      <a:srgbClr val="2E2464"/>
                    </a:solidFill>
                    <a:latin typeface="Frutiger LT Std 55 Roman"/>
                    <a:sym typeface="Arial"/>
                  </a:rPr>
                  <a:t>PIPELINE</a:t>
                </a:r>
              </a:p>
            </p:txBody>
          </p:sp>
        </p:grpSp>
      </p:grpSp>
      <p:pic>
        <p:nvPicPr>
          <p:cNvPr id="150" name="Picture 14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DDEBC36-783B-B01A-C01A-662BFCED28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537" y="124478"/>
            <a:ext cx="391703" cy="137096"/>
          </a:xfrm>
          <a:prstGeom prst="rect">
            <a:avLst/>
          </a:prstGeom>
        </p:spPr>
      </p:pic>
      <p:pic>
        <p:nvPicPr>
          <p:cNvPr id="151" name="Picture 150" descr="Icon&#10;&#10;Description automatically generated with low confidence">
            <a:extLst>
              <a:ext uri="{FF2B5EF4-FFF2-40B4-BE49-F238E27FC236}">
                <a16:creationId xmlns:a16="http://schemas.microsoft.com/office/drawing/2014/main" id="{C73F99C6-8C1B-E817-EDC7-EA961F362D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485" y="124414"/>
            <a:ext cx="246889" cy="137160"/>
          </a:xfrm>
          <a:prstGeom prst="rect">
            <a:avLst/>
          </a:prstGeom>
        </p:spPr>
      </p:pic>
      <p:sp>
        <p:nvSpPr>
          <p:cNvPr id="152" name="Title 12">
            <a:extLst>
              <a:ext uri="{FF2B5EF4-FFF2-40B4-BE49-F238E27FC236}">
                <a16:creationId xmlns:a16="http://schemas.microsoft.com/office/drawing/2014/main" id="{ED43D1A9-7557-033E-00FF-63EC384E2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65760"/>
          </a:xfrm>
        </p:spPr>
        <p:txBody>
          <a:bodyPr/>
          <a:lstStyle/>
          <a:p>
            <a:r>
              <a:rPr lang="en-US" dirty="0"/>
              <a:t>High Level Taxonomy: Flexible Spectrum of Recognition</a:t>
            </a:r>
            <a:endParaRPr lang="en-CA" dirty="0"/>
          </a:p>
        </p:txBody>
      </p:sp>
      <p:sp>
        <p:nvSpPr>
          <p:cNvPr id="153" name="Flowchart: Off-page Connector 152">
            <a:extLst>
              <a:ext uri="{FF2B5EF4-FFF2-40B4-BE49-F238E27FC236}">
                <a16:creationId xmlns:a16="http://schemas.microsoft.com/office/drawing/2014/main" id="{20D8C545-2B2E-511B-EE9D-FC373C11BD95}"/>
              </a:ext>
            </a:extLst>
          </p:cNvPr>
          <p:cNvSpPr>
            <a:spLocks/>
          </p:cNvSpPr>
          <p:nvPr/>
        </p:nvSpPr>
        <p:spPr>
          <a:xfrm>
            <a:off x="3476289" y="1745264"/>
            <a:ext cx="822960" cy="731520"/>
          </a:xfrm>
          <a:prstGeom prst="flowChartOffpageConnector">
            <a:avLst/>
          </a:prstGeom>
          <a:noFill/>
          <a:ln w="31750">
            <a:gradFill>
              <a:gsLst>
                <a:gs pos="0">
                  <a:srgbClr val="005370"/>
                </a:gs>
                <a:gs pos="100000">
                  <a:srgbClr val="63B3A7"/>
                </a:gs>
              </a:gsLst>
              <a:lin ang="0" scaled="0"/>
            </a:gra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22960"/>
                      <a:gd name="connsiteY0" fmla="*/ 0 h 822960"/>
                      <a:gd name="connsiteX1" fmla="*/ 403250 w 822960"/>
                      <a:gd name="connsiteY1" fmla="*/ 0 h 822960"/>
                      <a:gd name="connsiteX2" fmla="*/ 822960 w 822960"/>
                      <a:gd name="connsiteY2" fmla="*/ 0 h 822960"/>
                      <a:gd name="connsiteX3" fmla="*/ 822960 w 822960"/>
                      <a:gd name="connsiteY3" fmla="*/ 342351 h 822960"/>
                      <a:gd name="connsiteX4" fmla="*/ 822960 w 822960"/>
                      <a:gd name="connsiteY4" fmla="*/ 658368 h 822960"/>
                      <a:gd name="connsiteX5" fmla="*/ 411480 w 822960"/>
                      <a:gd name="connsiteY5" fmla="*/ 822960 h 822960"/>
                      <a:gd name="connsiteX6" fmla="*/ 0 w 822960"/>
                      <a:gd name="connsiteY6" fmla="*/ 658368 h 822960"/>
                      <a:gd name="connsiteX7" fmla="*/ 0 w 822960"/>
                      <a:gd name="connsiteY7" fmla="*/ 316017 h 822960"/>
                      <a:gd name="connsiteX8" fmla="*/ 0 w 822960"/>
                      <a:gd name="connsiteY8" fmla="*/ 0 h 8229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22960" h="822960" extrusionOk="0">
                        <a:moveTo>
                          <a:pt x="0" y="0"/>
                        </a:moveTo>
                        <a:cubicBezTo>
                          <a:pt x="82831" y="-25993"/>
                          <a:pt x="251685" y="3827"/>
                          <a:pt x="403250" y="0"/>
                        </a:cubicBezTo>
                        <a:cubicBezTo>
                          <a:pt x="554815" y="-3827"/>
                          <a:pt x="616854" y="43374"/>
                          <a:pt x="822960" y="0"/>
                        </a:cubicBezTo>
                        <a:cubicBezTo>
                          <a:pt x="847854" y="151881"/>
                          <a:pt x="795725" y="245283"/>
                          <a:pt x="822960" y="342351"/>
                        </a:cubicBezTo>
                        <a:cubicBezTo>
                          <a:pt x="850195" y="439419"/>
                          <a:pt x="799743" y="503504"/>
                          <a:pt x="822960" y="658368"/>
                        </a:cubicBezTo>
                        <a:cubicBezTo>
                          <a:pt x="733498" y="710412"/>
                          <a:pt x="574340" y="728805"/>
                          <a:pt x="411480" y="822960"/>
                        </a:cubicBezTo>
                        <a:cubicBezTo>
                          <a:pt x="213484" y="772217"/>
                          <a:pt x="172136" y="671950"/>
                          <a:pt x="0" y="658368"/>
                        </a:cubicBezTo>
                        <a:cubicBezTo>
                          <a:pt x="-8554" y="506643"/>
                          <a:pt x="1666" y="457221"/>
                          <a:pt x="0" y="316017"/>
                        </a:cubicBezTo>
                        <a:cubicBezTo>
                          <a:pt x="-1666" y="174813"/>
                          <a:pt x="21800" y="1094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800" dirty="0">
                <a:solidFill>
                  <a:prstClr val="black"/>
                </a:solidFill>
                <a:latin typeface="Open Sans Semibold"/>
              </a:rPr>
              <a:t>Demonstration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9BFC3289-A341-B431-E143-334B1003F462}"/>
              </a:ext>
            </a:extLst>
          </p:cNvPr>
          <p:cNvSpPr txBox="1"/>
          <p:nvPr/>
        </p:nvSpPr>
        <p:spPr>
          <a:xfrm>
            <a:off x="3036908" y="2479853"/>
            <a:ext cx="171553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700" dirty="0">
                <a:solidFill>
                  <a:prstClr val="black"/>
                </a:solidFill>
                <a:latin typeface="Open Sans"/>
                <a:cs typeface="Arial" charset="0"/>
              </a:rPr>
              <a:t>Skill assessed/claimed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700" dirty="0">
                <a:solidFill>
                  <a:prstClr val="black"/>
                </a:solidFill>
                <a:latin typeface="Open Sans"/>
                <a:cs typeface="Arial" charset="0"/>
              </a:rPr>
              <a:t>Packaged evidence/live performance</a:t>
            </a:r>
            <a:br>
              <a:rPr lang="en-CA" sz="700" dirty="0">
                <a:solidFill>
                  <a:prstClr val="black"/>
                </a:solidFill>
                <a:latin typeface="Open Sans"/>
                <a:cs typeface="Arial" charset="0"/>
              </a:rPr>
            </a:br>
            <a:r>
              <a:rPr lang="en-CA" sz="700" dirty="0">
                <a:solidFill>
                  <a:prstClr val="black"/>
                </a:solidFill>
                <a:latin typeface="Open Sans"/>
                <a:cs typeface="Arial" charset="0"/>
              </a:rPr>
              <a:t>Direct (authored)/indirect (reported)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B7CD630D-B57E-8DAB-1B8D-41D639133E2B}"/>
              </a:ext>
            </a:extLst>
          </p:cNvPr>
          <p:cNvSpPr txBox="1"/>
          <p:nvPr/>
        </p:nvSpPr>
        <p:spPr>
          <a:xfrm>
            <a:off x="1069545" y="4219072"/>
            <a:ext cx="6814268" cy="169277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/>
            <a:r>
              <a:rPr lang="en-CA" sz="1100" dirty="0">
                <a:solidFill>
                  <a:prstClr val="black"/>
                </a:solidFill>
                <a:latin typeface="Open Sans Semibold"/>
                <a:cs typeface="Arial" charset="0"/>
              </a:rPr>
              <a:t>Learning and Recognition Journeys for Employability and Workplace Development</a:t>
            </a:r>
            <a:endParaRPr lang="en-CA" sz="1100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B242A72-E50E-B811-8346-9A53240C21B7}"/>
              </a:ext>
            </a:extLst>
          </p:cNvPr>
          <p:cNvSpPr txBox="1"/>
          <p:nvPr/>
        </p:nvSpPr>
        <p:spPr>
          <a:xfrm>
            <a:off x="1721716" y="832462"/>
            <a:ext cx="1080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700" dirty="0">
                <a:solidFill>
                  <a:prstClr val="black"/>
                </a:solidFill>
                <a:latin typeface="Open Sans"/>
                <a:cs typeface="Arial" charset="0"/>
              </a:rPr>
              <a:t>Master Certificate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700" dirty="0">
                <a:solidFill>
                  <a:prstClr val="black"/>
                </a:solidFill>
                <a:latin typeface="Open Sans"/>
                <a:cs typeface="Arial" charset="0"/>
              </a:rPr>
              <a:t>Certification Program</a:t>
            </a:r>
          </a:p>
        </p:txBody>
      </p: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596B1C72-E453-E491-29E4-2CD9CA71C446}"/>
              </a:ext>
            </a:extLst>
          </p:cNvPr>
          <p:cNvCxnSpPr>
            <a:cxnSpLocks/>
          </p:cNvCxnSpPr>
          <p:nvPr/>
        </p:nvCxnSpPr>
        <p:spPr>
          <a:xfrm>
            <a:off x="3841430" y="1525968"/>
            <a:ext cx="4727448" cy="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4C508C2E-0252-4E70-8DA8-09601D4FE815}"/>
              </a:ext>
            </a:extLst>
          </p:cNvPr>
          <p:cNvSpPr txBox="1"/>
          <p:nvPr/>
        </p:nvSpPr>
        <p:spPr>
          <a:xfrm>
            <a:off x="5359450" y="1464413"/>
            <a:ext cx="2252338" cy="123111"/>
          </a:xfrm>
          <a:prstGeom prst="rect">
            <a:avLst/>
          </a:prstGeom>
          <a:solidFill>
            <a:schemeClr val="tx1"/>
          </a:solidFill>
        </p:spPr>
        <p:txBody>
          <a:bodyPr wrap="square" lIns="18288" tIns="0" rIns="18288" bIns="0">
            <a:spAutoFit/>
          </a:bodyPr>
          <a:lstStyle/>
          <a:p>
            <a:pPr algn="ctr"/>
            <a:r>
              <a:rPr lang="en-CA" sz="800" dirty="0">
                <a:solidFill>
                  <a:prstClr val="black"/>
                </a:solidFill>
                <a:latin typeface="Open Sans Semibold"/>
                <a:cs typeface="Arial" charset="0"/>
              </a:rPr>
              <a:t>digital badge - no summative assessment</a:t>
            </a:r>
            <a:endParaRPr lang="en-CA" sz="800" dirty="0"/>
          </a:p>
        </p:txBody>
      </p: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CF2DC77E-E32D-5936-CDCA-547AA5EE64F6}"/>
              </a:ext>
            </a:extLst>
          </p:cNvPr>
          <p:cNvCxnSpPr>
            <a:cxnSpLocks/>
          </p:cNvCxnSpPr>
          <p:nvPr/>
        </p:nvCxnSpPr>
        <p:spPr>
          <a:xfrm rot="5400000">
            <a:off x="3516985" y="1527856"/>
            <a:ext cx="640080" cy="0"/>
          </a:xfrm>
          <a:prstGeom prst="straightConnector1">
            <a:avLst/>
          </a:prstGeom>
          <a:ln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E5DE03A3-3691-E159-D384-20CFCD30A7F4}"/>
              </a:ext>
            </a:extLst>
          </p:cNvPr>
          <p:cNvSpPr txBox="1"/>
          <p:nvPr/>
        </p:nvSpPr>
        <p:spPr>
          <a:xfrm>
            <a:off x="4758555" y="857967"/>
            <a:ext cx="986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700" dirty="0">
                <a:solidFill>
                  <a:prstClr val="black"/>
                </a:solidFill>
                <a:latin typeface="Open Sans"/>
                <a:cs typeface="Arial" charset="0"/>
              </a:rPr>
              <a:t>Pathway, collection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700" dirty="0">
                <a:solidFill>
                  <a:prstClr val="black"/>
                </a:solidFill>
                <a:latin typeface="Open Sans"/>
                <a:cs typeface="Arial" charset="0"/>
              </a:rPr>
              <a:t>Learning journey</a:t>
            </a: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EEB0D44E-96D1-9950-9DD1-A04B6E8AB325}"/>
              </a:ext>
            </a:extLst>
          </p:cNvPr>
          <p:cNvCxnSpPr>
            <a:cxnSpLocks/>
          </p:cNvCxnSpPr>
          <p:nvPr/>
        </p:nvCxnSpPr>
        <p:spPr>
          <a:xfrm flipV="1">
            <a:off x="1862709" y="927978"/>
            <a:ext cx="1505045" cy="451668"/>
          </a:xfrm>
          <a:prstGeom prst="straightConnector1">
            <a:avLst/>
          </a:prstGeom>
          <a:ln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F9C3864C-D67D-90C0-9B71-9ADAD83439CC}"/>
              </a:ext>
            </a:extLst>
          </p:cNvPr>
          <p:cNvCxnSpPr>
            <a:cxnSpLocks/>
          </p:cNvCxnSpPr>
          <p:nvPr/>
        </p:nvCxnSpPr>
        <p:spPr>
          <a:xfrm flipH="1" flipV="1">
            <a:off x="4277269" y="928795"/>
            <a:ext cx="1386578" cy="435369"/>
          </a:xfrm>
          <a:prstGeom prst="straightConnector1">
            <a:avLst/>
          </a:prstGeom>
          <a:ln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Flowchart: Delay 162">
            <a:extLst>
              <a:ext uri="{FF2B5EF4-FFF2-40B4-BE49-F238E27FC236}">
                <a16:creationId xmlns:a16="http://schemas.microsoft.com/office/drawing/2014/main" id="{D63A9217-66A8-23DF-131C-80BFFCD3F6F5}"/>
              </a:ext>
            </a:extLst>
          </p:cNvPr>
          <p:cNvSpPr>
            <a:spLocks noChangeAspect="1"/>
          </p:cNvSpPr>
          <p:nvPr/>
        </p:nvSpPr>
        <p:spPr>
          <a:xfrm rot="16200000">
            <a:off x="3412758" y="473657"/>
            <a:ext cx="822960" cy="822960"/>
          </a:xfrm>
          <a:prstGeom prst="flowChartDelay">
            <a:avLst/>
          </a:prstGeom>
          <a:noFill/>
          <a:ln w="31750">
            <a:gradFill>
              <a:gsLst>
                <a:gs pos="0">
                  <a:srgbClr val="005370"/>
                </a:gs>
                <a:gs pos="100000">
                  <a:srgbClr val="63B3A7"/>
                </a:gs>
              </a:gsLst>
              <a:lin ang="5400000" scaled="0"/>
            </a:gra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22960"/>
                      <a:gd name="connsiteY0" fmla="*/ 0 h 822960"/>
                      <a:gd name="connsiteX1" fmla="*/ 403250 w 822960"/>
                      <a:gd name="connsiteY1" fmla="*/ 0 h 822960"/>
                      <a:gd name="connsiteX2" fmla="*/ 822960 w 822960"/>
                      <a:gd name="connsiteY2" fmla="*/ 0 h 822960"/>
                      <a:gd name="connsiteX3" fmla="*/ 822960 w 822960"/>
                      <a:gd name="connsiteY3" fmla="*/ 342351 h 822960"/>
                      <a:gd name="connsiteX4" fmla="*/ 822960 w 822960"/>
                      <a:gd name="connsiteY4" fmla="*/ 658368 h 822960"/>
                      <a:gd name="connsiteX5" fmla="*/ 411480 w 822960"/>
                      <a:gd name="connsiteY5" fmla="*/ 822960 h 822960"/>
                      <a:gd name="connsiteX6" fmla="*/ 0 w 822960"/>
                      <a:gd name="connsiteY6" fmla="*/ 658368 h 822960"/>
                      <a:gd name="connsiteX7" fmla="*/ 0 w 822960"/>
                      <a:gd name="connsiteY7" fmla="*/ 316017 h 822960"/>
                      <a:gd name="connsiteX8" fmla="*/ 0 w 822960"/>
                      <a:gd name="connsiteY8" fmla="*/ 0 h 8229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22960" h="822960" extrusionOk="0">
                        <a:moveTo>
                          <a:pt x="0" y="0"/>
                        </a:moveTo>
                        <a:cubicBezTo>
                          <a:pt x="82831" y="-25993"/>
                          <a:pt x="251685" y="3827"/>
                          <a:pt x="403250" y="0"/>
                        </a:cubicBezTo>
                        <a:cubicBezTo>
                          <a:pt x="554815" y="-3827"/>
                          <a:pt x="616854" y="43374"/>
                          <a:pt x="822960" y="0"/>
                        </a:cubicBezTo>
                        <a:cubicBezTo>
                          <a:pt x="847854" y="151881"/>
                          <a:pt x="795725" y="245283"/>
                          <a:pt x="822960" y="342351"/>
                        </a:cubicBezTo>
                        <a:cubicBezTo>
                          <a:pt x="850195" y="439419"/>
                          <a:pt x="799743" y="503504"/>
                          <a:pt x="822960" y="658368"/>
                        </a:cubicBezTo>
                        <a:cubicBezTo>
                          <a:pt x="733498" y="710412"/>
                          <a:pt x="574340" y="728805"/>
                          <a:pt x="411480" y="822960"/>
                        </a:cubicBezTo>
                        <a:cubicBezTo>
                          <a:pt x="213484" y="772217"/>
                          <a:pt x="172136" y="671950"/>
                          <a:pt x="0" y="658368"/>
                        </a:cubicBezTo>
                        <a:cubicBezTo>
                          <a:pt x="-8554" y="506643"/>
                          <a:pt x="1666" y="457221"/>
                          <a:pt x="0" y="316017"/>
                        </a:cubicBezTo>
                        <a:cubicBezTo>
                          <a:pt x="-1666" y="174813"/>
                          <a:pt x="21800" y="1094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lIns="0" tIns="0" rIns="0" bIns="0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CA" sz="800" dirty="0">
                <a:solidFill>
                  <a:prstClr val="black"/>
                </a:solidFill>
                <a:latin typeface="Open Sans Semibold"/>
              </a:rPr>
              <a:t>Milestone</a:t>
            </a: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9C6336E-8D49-404F-B451-3985D80D163C}"/>
              </a:ext>
            </a:extLst>
          </p:cNvPr>
          <p:cNvGrpSpPr/>
          <p:nvPr/>
        </p:nvGrpSpPr>
        <p:grpSpPr>
          <a:xfrm>
            <a:off x="611406" y="3009693"/>
            <a:ext cx="3493206" cy="892273"/>
            <a:chOff x="611406" y="3009693"/>
            <a:chExt cx="3493206" cy="892273"/>
          </a:xfrm>
        </p:grpSpPr>
        <p:sp>
          <p:nvSpPr>
            <p:cNvPr id="165" name="Rounded Rectangle 4">
              <a:extLst>
                <a:ext uri="{FF2B5EF4-FFF2-40B4-BE49-F238E27FC236}">
                  <a16:creationId xmlns:a16="http://schemas.microsoft.com/office/drawing/2014/main" id="{2D82E721-7198-EF5A-7045-CFBA202761B6}"/>
                </a:ext>
              </a:extLst>
            </p:cNvPr>
            <p:cNvSpPr/>
            <p:nvPr/>
          </p:nvSpPr>
          <p:spPr>
            <a:xfrm rot="5400000">
              <a:off x="3235932" y="3031493"/>
              <a:ext cx="365760" cy="1371600"/>
            </a:xfrm>
            <a:custGeom>
              <a:avLst/>
              <a:gdLst>
                <a:gd name="connsiteX0" fmla="*/ 365760 w 365760"/>
                <a:gd name="connsiteY0" fmla="*/ 1371600 h 1371600"/>
                <a:gd name="connsiteX1" fmla="*/ 0 w 365760"/>
                <a:gd name="connsiteY1" fmla="*/ 1371596 h 1371600"/>
                <a:gd name="connsiteX2" fmla="*/ 0 w 365760"/>
                <a:gd name="connsiteY2" fmla="*/ 658368 h 1371600"/>
                <a:gd name="connsiteX3" fmla="*/ 0 w 365760"/>
                <a:gd name="connsiteY3" fmla="*/ 4 h 1371600"/>
                <a:gd name="connsiteX4" fmla="*/ 365760 w 365760"/>
                <a:gd name="connsiteY4" fmla="*/ 0 h 1371600"/>
                <a:gd name="connsiteX5" fmla="*/ 365760 w 365760"/>
                <a:gd name="connsiteY5" fmla="*/ 699516 h 1371600"/>
                <a:gd name="connsiteX6" fmla="*/ 365760 w 365760"/>
                <a:gd name="connsiteY6" fmla="*/ 1371600 h 1371600"/>
                <a:gd name="connsiteX0" fmla="*/ 365760 w 365760"/>
                <a:gd name="connsiteY0" fmla="*/ 1371600 h 1371600"/>
                <a:gd name="connsiteX1" fmla="*/ 0 w 365760"/>
                <a:gd name="connsiteY1" fmla="*/ 1371596 h 1371600"/>
                <a:gd name="connsiteX2" fmla="*/ 0 w 365760"/>
                <a:gd name="connsiteY2" fmla="*/ 685800 h 1371600"/>
                <a:gd name="connsiteX3" fmla="*/ 0 w 365760"/>
                <a:gd name="connsiteY3" fmla="*/ 4 h 1371600"/>
                <a:gd name="connsiteX4" fmla="*/ 365760 w 365760"/>
                <a:gd name="connsiteY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760" h="1371600" stroke="0" extrusionOk="0">
                  <a:moveTo>
                    <a:pt x="365760" y="1371600"/>
                  </a:moveTo>
                  <a:cubicBezTo>
                    <a:pt x="292489" y="1366426"/>
                    <a:pt x="121036" y="1372457"/>
                    <a:pt x="0" y="1371596"/>
                  </a:cubicBezTo>
                  <a:cubicBezTo>
                    <a:pt x="27147" y="1054658"/>
                    <a:pt x="-6063" y="1007814"/>
                    <a:pt x="0" y="658368"/>
                  </a:cubicBezTo>
                  <a:cubicBezTo>
                    <a:pt x="6063" y="308922"/>
                    <a:pt x="18961" y="325615"/>
                    <a:pt x="0" y="4"/>
                  </a:cubicBezTo>
                  <a:cubicBezTo>
                    <a:pt x="-1470" y="3637"/>
                    <a:pt x="157185" y="-32767"/>
                    <a:pt x="365760" y="0"/>
                  </a:cubicBezTo>
                  <a:cubicBezTo>
                    <a:pt x="339693" y="348031"/>
                    <a:pt x="349235" y="360942"/>
                    <a:pt x="365760" y="699516"/>
                  </a:cubicBezTo>
                  <a:cubicBezTo>
                    <a:pt x="382285" y="1038090"/>
                    <a:pt x="349361" y="1098446"/>
                    <a:pt x="365760" y="1371600"/>
                  </a:cubicBezTo>
                  <a:close/>
                </a:path>
                <a:path w="365760" h="1371600" fill="none" extrusionOk="0">
                  <a:moveTo>
                    <a:pt x="365760" y="1371600"/>
                  </a:moveTo>
                  <a:cubicBezTo>
                    <a:pt x="233914" y="1369973"/>
                    <a:pt x="153580" y="1388790"/>
                    <a:pt x="0" y="1371596"/>
                  </a:cubicBezTo>
                  <a:cubicBezTo>
                    <a:pt x="26026" y="1129932"/>
                    <a:pt x="-4934" y="1026473"/>
                    <a:pt x="0" y="685800"/>
                  </a:cubicBezTo>
                  <a:cubicBezTo>
                    <a:pt x="4934" y="345127"/>
                    <a:pt x="-6116" y="339517"/>
                    <a:pt x="0" y="4"/>
                  </a:cubicBezTo>
                  <a:cubicBezTo>
                    <a:pt x="-9096" y="-9685"/>
                    <a:pt x="131487" y="1316"/>
                    <a:pt x="365760" y="0"/>
                  </a:cubicBezTo>
                </a:path>
                <a:path w="365760" h="1371600" fill="none" stroke="0" extrusionOk="0">
                  <a:moveTo>
                    <a:pt x="365760" y="1371600"/>
                  </a:moveTo>
                  <a:cubicBezTo>
                    <a:pt x="280998" y="1365972"/>
                    <a:pt x="101121" y="1367651"/>
                    <a:pt x="0" y="1371596"/>
                  </a:cubicBezTo>
                  <a:cubicBezTo>
                    <a:pt x="6568" y="1180623"/>
                    <a:pt x="-25559" y="968422"/>
                    <a:pt x="0" y="672084"/>
                  </a:cubicBezTo>
                  <a:cubicBezTo>
                    <a:pt x="25559" y="375746"/>
                    <a:pt x="-29396" y="294575"/>
                    <a:pt x="0" y="4"/>
                  </a:cubicBezTo>
                  <a:cubicBezTo>
                    <a:pt x="-4114" y="661"/>
                    <a:pt x="190167" y="28937"/>
                    <a:pt x="365760" y="0"/>
                  </a:cubicBezTo>
                </a:path>
              </a:pathLst>
            </a:custGeom>
            <a:gradFill flip="none" rotWithShape="1">
              <a:gsLst>
                <a:gs pos="97000">
                  <a:schemeClr val="accent1">
                    <a:lumMod val="5000"/>
                    <a:lumOff val="95000"/>
                    <a:alpha val="0"/>
                  </a:schemeClr>
                </a:gs>
                <a:gs pos="48000">
                  <a:schemeClr val="bg2">
                    <a:lumMod val="49000"/>
                    <a:alpha val="30000"/>
                  </a:schemeClr>
                </a:gs>
                <a:gs pos="19000">
                  <a:schemeClr val="bg2"/>
                </a:gs>
              </a:gsLst>
              <a:lin ang="0" scaled="1"/>
              <a:tileRect/>
            </a:gradFill>
            <a:ln w="3175">
              <a:solidFill>
                <a:schemeClr val="accent1"/>
              </a:solidFill>
              <a:extLst>
                <a:ext uri="{C807C97D-BFC1-408E-A445-0C87EB9F89A2}">
                  <ask:lineSketchStyleProps xmlns:ask="http://schemas.microsoft.com/office/drawing/2018/sketchyshapes" sd="3842897925">
                    <a:prstGeom prst="leftBracket">
                      <a:avLst>
                        <a:gd name="adj" fmla="val 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0" tIns="0" rIns="91440" bIns="0" rtlCol="0" anchor="ctr"/>
            <a:lstStyle/>
            <a:p>
              <a:pPr algn="ctr" defTabSz="914400" fontAlgn="base">
                <a:spcBef>
                  <a:spcPts val="400"/>
                </a:spcBef>
                <a:spcAft>
                  <a:spcPts val="125"/>
                </a:spcAft>
              </a:pPr>
              <a:r>
                <a:rPr lang="en-US" sz="600" dirty="0">
                  <a:solidFill>
                    <a:schemeClr val="tx1"/>
                  </a:solidFill>
                  <a:latin typeface="Open Sans Semibold"/>
                </a:rPr>
                <a:t>ACCREDITATION</a:t>
              </a:r>
              <a:br>
                <a:rPr lang="en-US" sz="600" dirty="0">
                  <a:solidFill>
                    <a:schemeClr val="tx1"/>
                  </a:solidFill>
                  <a:latin typeface="Open Sans Semibold"/>
                </a:rPr>
              </a:br>
              <a:r>
                <a:rPr lang="en-US" sz="600" dirty="0">
                  <a:solidFill>
                    <a:schemeClr val="bg1"/>
                  </a:solidFill>
                  <a:latin typeface="Open Sans Semibold"/>
                </a:rPr>
                <a:t>e.g. academic/professional credit</a:t>
              </a:r>
              <a:br>
                <a:rPr lang="en-US" sz="600" dirty="0">
                  <a:solidFill>
                    <a:schemeClr val="bg1"/>
                  </a:solidFill>
                  <a:latin typeface="Open Sans Semibold"/>
                </a:rPr>
              </a:br>
              <a:r>
                <a:rPr lang="en-US" sz="600" dirty="0">
                  <a:solidFill>
                    <a:schemeClr val="bg1"/>
                  </a:solidFill>
                  <a:latin typeface="Open Sans Semibold"/>
                </a:rPr>
                <a:t>e.g. industry validation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EC96F2C3-7FDE-03F1-160E-E880BBDC85F7}"/>
                </a:ext>
              </a:extLst>
            </p:cNvPr>
            <p:cNvSpPr txBox="1"/>
            <p:nvPr/>
          </p:nvSpPr>
          <p:spPr>
            <a:xfrm>
              <a:off x="1237545" y="3009693"/>
              <a:ext cx="2340719" cy="153888"/>
            </a:xfrm>
            <a:prstGeom prst="rect">
              <a:avLst/>
            </a:prstGeom>
            <a:noFill/>
          </p:spPr>
          <p:txBody>
            <a:bodyPr wrap="square" tIns="0" bIns="0">
              <a:spAutoFit/>
            </a:bodyPr>
            <a:lstStyle/>
            <a:p>
              <a:pPr algn="ctr"/>
              <a:r>
                <a:rPr lang="en-CA" sz="1000" dirty="0">
                  <a:solidFill>
                    <a:prstClr val="black"/>
                  </a:solidFill>
                  <a:latin typeface="Open Sans Semibold"/>
                  <a:cs typeface="Arial" charset="0"/>
                </a:rPr>
                <a:t>Some micro-credential dimensions</a:t>
              </a:r>
              <a:endParaRPr lang="en-CA" sz="1000" dirty="0"/>
            </a:p>
          </p:txBody>
        </p:sp>
        <p:sp>
          <p:nvSpPr>
            <p:cNvPr id="167" name="Rounded Rectangle 4">
              <a:extLst>
                <a:ext uri="{FF2B5EF4-FFF2-40B4-BE49-F238E27FC236}">
                  <a16:creationId xmlns:a16="http://schemas.microsoft.com/office/drawing/2014/main" id="{BC9D442F-ED7D-C7E4-C47F-E64C3082C4C4}"/>
                </a:ext>
              </a:extLst>
            </p:cNvPr>
            <p:cNvSpPr/>
            <p:nvPr/>
          </p:nvSpPr>
          <p:spPr>
            <a:xfrm rot="5400000">
              <a:off x="2133004" y="2740892"/>
              <a:ext cx="365760" cy="1371600"/>
            </a:xfrm>
            <a:custGeom>
              <a:avLst/>
              <a:gdLst>
                <a:gd name="connsiteX0" fmla="*/ 365760 w 365760"/>
                <a:gd name="connsiteY0" fmla="*/ 1371600 h 1371600"/>
                <a:gd name="connsiteX1" fmla="*/ 0 w 365760"/>
                <a:gd name="connsiteY1" fmla="*/ 1371596 h 1371600"/>
                <a:gd name="connsiteX2" fmla="*/ 0 w 365760"/>
                <a:gd name="connsiteY2" fmla="*/ 658368 h 1371600"/>
                <a:gd name="connsiteX3" fmla="*/ 0 w 365760"/>
                <a:gd name="connsiteY3" fmla="*/ 4 h 1371600"/>
                <a:gd name="connsiteX4" fmla="*/ 365760 w 365760"/>
                <a:gd name="connsiteY4" fmla="*/ 0 h 1371600"/>
                <a:gd name="connsiteX5" fmla="*/ 365760 w 365760"/>
                <a:gd name="connsiteY5" fmla="*/ 699516 h 1371600"/>
                <a:gd name="connsiteX6" fmla="*/ 365760 w 365760"/>
                <a:gd name="connsiteY6" fmla="*/ 1371600 h 1371600"/>
                <a:gd name="connsiteX0" fmla="*/ 365760 w 365760"/>
                <a:gd name="connsiteY0" fmla="*/ 1371600 h 1371600"/>
                <a:gd name="connsiteX1" fmla="*/ 0 w 365760"/>
                <a:gd name="connsiteY1" fmla="*/ 1371596 h 1371600"/>
                <a:gd name="connsiteX2" fmla="*/ 0 w 365760"/>
                <a:gd name="connsiteY2" fmla="*/ 685800 h 1371600"/>
                <a:gd name="connsiteX3" fmla="*/ 0 w 365760"/>
                <a:gd name="connsiteY3" fmla="*/ 4 h 1371600"/>
                <a:gd name="connsiteX4" fmla="*/ 365760 w 365760"/>
                <a:gd name="connsiteY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760" h="1371600" stroke="0" extrusionOk="0">
                  <a:moveTo>
                    <a:pt x="365760" y="1371600"/>
                  </a:moveTo>
                  <a:cubicBezTo>
                    <a:pt x="292489" y="1366426"/>
                    <a:pt x="121036" y="1372457"/>
                    <a:pt x="0" y="1371596"/>
                  </a:cubicBezTo>
                  <a:cubicBezTo>
                    <a:pt x="27147" y="1054658"/>
                    <a:pt x="-6063" y="1007814"/>
                    <a:pt x="0" y="658368"/>
                  </a:cubicBezTo>
                  <a:cubicBezTo>
                    <a:pt x="6063" y="308922"/>
                    <a:pt x="18961" y="325615"/>
                    <a:pt x="0" y="4"/>
                  </a:cubicBezTo>
                  <a:cubicBezTo>
                    <a:pt x="-1470" y="3637"/>
                    <a:pt x="157185" y="-32767"/>
                    <a:pt x="365760" y="0"/>
                  </a:cubicBezTo>
                  <a:cubicBezTo>
                    <a:pt x="339693" y="348031"/>
                    <a:pt x="349235" y="360942"/>
                    <a:pt x="365760" y="699516"/>
                  </a:cubicBezTo>
                  <a:cubicBezTo>
                    <a:pt x="382285" y="1038090"/>
                    <a:pt x="349361" y="1098446"/>
                    <a:pt x="365760" y="1371600"/>
                  </a:cubicBezTo>
                  <a:close/>
                </a:path>
                <a:path w="365760" h="1371600" fill="none" extrusionOk="0">
                  <a:moveTo>
                    <a:pt x="365760" y="1371600"/>
                  </a:moveTo>
                  <a:cubicBezTo>
                    <a:pt x="233914" y="1369973"/>
                    <a:pt x="153580" y="1388790"/>
                    <a:pt x="0" y="1371596"/>
                  </a:cubicBezTo>
                  <a:cubicBezTo>
                    <a:pt x="26026" y="1129932"/>
                    <a:pt x="-4934" y="1026473"/>
                    <a:pt x="0" y="685800"/>
                  </a:cubicBezTo>
                  <a:cubicBezTo>
                    <a:pt x="4934" y="345127"/>
                    <a:pt x="-6116" y="339517"/>
                    <a:pt x="0" y="4"/>
                  </a:cubicBezTo>
                  <a:cubicBezTo>
                    <a:pt x="-9096" y="-9685"/>
                    <a:pt x="131487" y="1316"/>
                    <a:pt x="365760" y="0"/>
                  </a:cubicBezTo>
                </a:path>
                <a:path w="365760" h="1371600" fill="none" stroke="0" extrusionOk="0">
                  <a:moveTo>
                    <a:pt x="365760" y="1371600"/>
                  </a:moveTo>
                  <a:cubicBezTo>
                    <a:pt x="280998" y="1365972"/>
                    <a:pt x="101121" y="1367651"/>
                    <a:pt x="0" y="1371596"/>
                  </a:cubicBezTo>
                  <a:cubicBezTo>
                    <a:pt x="6568" y="1180623"/>
                    <a:pt x="-25559" y="968422"/>
                    <a:pt x="0" y="672084"/>
                  </a:cubicBezTo>
                  <a:cubicBezTo>
                    <a:pt x="25559" y="375746"/>
                    <a:pt x="-29396" y="294575"/>
                    <a:pt x="0" y="4"/>
                  </a:cubicBezTo>
                  <a:cubicBezTo>
                    <a:pt x="-4114" y="661"/>
                    <a:pt x="190167" y="28937"/>
                    <a:pt x="365760" y="0"/>
                  </a:cubicBezTo>
                </a:path>
              </a:pathLst>
            </a:custGeom>
            <a:gradFill flip="none" rotWithShape="1">
              <a:gsLst>
                <a:gs pos="97000">
                  <a:schemeClr val="accent1">
                    <a:lumMod val="5000"/>
                    <a:lumOff val="95000"/>
                    <a:alpha val="0"/>
                  </a:schemeClr>
                </a:gs>
                <a:gs pos="48000">
                  <a:schemeClr val="bg2">
                    <a:lumMod val="49000"/>
                    <a:alpha val="30000"/>
                  </a:schemeClr>
                </a:gs>
                <a:gs pos="19000">
                  <a:schemeClr val="bg2"/>
                </a:gs>
              </a:gsLst>
              <a:lin ang="0" scaled="1"/>
              <a:tileRect/>
            </a:gradFill>
            <a:ln w="3175">
              <a:solidFill>
                <a:schemeClr val="accent1"/>
              </a:solidFill>
              <a:extLst>
                <a:ext uri="{C807C97D-BFC1-408E-A445-0C87EB9F89A2}">
                  <ask:lineSketchStyleProps xmlns:ask="http://schemas.microsoft.com/office/drawing/2018/sketchyshapes" sd="3842897925">
                    <a:prstGeom prst="leftBracket">
                      <a:avLst>
                        <a:gd name="adj" fmla="val 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0" tIns="0" rIns="91440" bIns="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12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Semibold"/>
                  <a:ea typeface="+mn-ea"/>
                  <a:cs typeface="+mn-cs"/>
                </a:rPr>
                <a:t>SIZE, GRANULARITY</a:t>
              </a:r>
              <a:b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Semibold"/>
                  <a:ea typeface="+mn-ea"/>
                  <a:cs typeface="+mn-cs"/>
                </a:rPr>
              </a:br>
              <a:br>
                <a:rPr kumimoji="0" lang="en-US" sz="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Semibold"/>
                  <a:ea typeface="+mn-ea"/>
                  <a:cs typeface="+mn-cs"/>
                </a:rPr>
              </a:b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 Semibold"/>
                  <a:ea typeface="+mn-ea"/>
                  <a:cs typeface="+mn-cs"/>
                </a:rPr>
                <a:t>”Volume of learning” (AUS) </a:t>
              </a:r>
              <a:b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 Semibold"/>
                  <a:ea typeface="+mn-ea"/>
                  <a:cs typeface="+mn-cs"/>
                </a:rPr>
              </a:b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 Semibold"/>
                  <a:ea typeface="+mn-ea"/>
                  <a:cs typeface="+mn-cs"/>
                </a:rPr>
                <a:t>Hours/credits</a:t>
              </a:r>
            </a:p>
          </p:txBody>
        </p:sp>
        <p:sp>
          <p:nvSpPr>
            <p:cNvPr id="168" name="Rounded Rectangle 4">
              <a:extLst>
                <a:ext uri="{FF2B5EF4-FFF2-40B4-BE49-F238E27FC236}">
                  <a16:creationId xmlns:a16="http://schemas.microsoft.com/office/drawing/2014/main" id="{7D5483A0-CF43-6238-DF10-65771676F65D}"/>
                </a:ext>
              </a:extLst>
            </p:cNvPr>
            <p:cNvSpPr/>
            <p:nvPr/>
          </p:nvSpPr>
          <p:spPr>
            <a:xfrm rot="5400000">
              <a:off x="1114326" y="3033286"/>
              <a:ext cx="365760" cy="1371600"/>
            </a:xfrm>
            <a:custGeom>
              <a:avLst/>
              <a:gdLst>
                <a:gd name="connsiteX0" fmla="*/ 365760 w 365760"/>
                <a:gd name="connsiteY0" fmla="*/ 1371600 h 1371600"/>
                <a:gd name="connsiteX1" fmla="*/ 0 w 365760"/>
                <a:gd name="connsiteY1" fmla="*/ 1371596 h 1371600"/>
                <a:gd name="connsiteX2" fmla="*/ 0 w 365760"/>
                <a:gd name="connsiteY2" fmla="*/ 658368 h 1371600"/>
                <a:gd name="connsiteX3" fmla="*/ 0 w 365760"/>
                <a:gd name="connsiteY3" fmla="*/ 4 h 1371600"/>
                <a:gd name="connsiteX4" fmla="*/ 365760 w 365760"/>
                <a:gd name="connsiteY4" fmla="*/ 0 h 1371600"/>
                <a:gd name="connsiteX5" fmla="*/ 365760 w 365760"/>
                <a:gd name="connsiteY5" fmla="*/ 699516 h 1371600"/>
                <a:gd name="connsiteX6" fmla="*/ 365760 w 365760"/>
                <a:gd name="connsiteY6" fmla="*/ 1371600 h 1371600"/>
                <a:gd name="connsiteX0" fmla="*/ 365760 w 365760"/>
                <a:gd name="connsiteY0" fmla="*/ 1371600 h 1371600"/>
                <a:gd name="connsiteX1" fmla="*/ 0 w 365760"/>
                <a:gd name="connsiteY1" fmla="*/ 1371596 h 1371600"/>
                <a:gd name="connsiteX2" fmla="*/ 0 w 365760"/>
                <a:gd name="connsiteY2" fmla="*/ 685800 h 1371600"/>
                <a:gd name="connsiteX3" fmla="*/ 0 w 365760"/>
                <a:gd name="connsiteY3" fmla="*/ 4 h 1371600"/>
                <a:gd name="connsiteX4" fmla="*/ 365760 w 365760"/>
                <a:gd name="connsiteY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760" h="1371600" stroke="0" extrusionOk="0">
                  <a:moveTo>
                    <a:pt x="365760" y="1371600"/>
                  </a:moveTo>
                  <a:cubicBezTo>
                    <a:pt x="292489" y="1366426"/>
                    <a:pt x="121036" y="1372457"/>
                    <a:pt x="0" y="1371596"/>
                  </a:cubicBezTo>
                  <a:cubicBezTo>
                    <a:pt x="27147" y="1054658"/>
                    <a:pt x="-6063" y="1007814"/>
                    <a:pt x="0" y="658368"/>
                  </a:cubicBezTo>
                  <a:cubicBezTo>
                    <a:pt x="6063" y="308922"/>
                    <a:pt x="18961" y="325615"/>
                    <a:pt x="0" y="4"/>
                  </a:cubicBezTo>
                  <a:cubicBezTo>
                    <a:pt x="-1470" y="3637"/>
                    <a:pt x="157185" y="-32767"/>
                    <a:pt x="365760" y="0"/>
                  </a:cubicBezTo>
                  <a:cubicBezTo>
                    <a:pt x="339693" y="348031"/>
                    <a:pt x="349235" y="360942"/>
                    <a:pt x="365760" y="699516"/>
                  </a:cubicBezTo>
                  <a:cubicBezTo>
                    <a:pt x="382285" y="1038090"/>
                    <a:pt x="349361" y="1098446"/>
                    <a:pt x="365760" y="1371600"/>
                  </a:cubicBezTo>
                  <a:close/>
                </a:path>
                <a:path w="365760" h="1371600" fill="none" extrusionOk="0">
                  <a:moveTo>
                    <a:pt x="365760" y="1371600"/>
                  </a:moveTo>
                  <a:cubicBezTo>
                    <a:pt x="233914" y="1369973"/>
                    <a:pt x="153580" y="1388790"/>
                    <a:pt x="0" y="1371596"/>
                  </a:cubicBezTo>
                  <a:cubicBezTo>
                    <a:pt x="26026" y="1129932"/>
                    <a:pt x="-4934" y="1026473"/>
                    <a:pt x="0" y="685800"/>
                  </a:cubicBezTo>
                  <a:cubicBezTo>
                    <a:pt x="4934" y="345127"/>
                    <a:pt x="-6116" y="339517"/>
                    <a:pt x="0" y="4"/>
                  </a:cubicBezTo>
                  <a:cubicBezTo>
                    <a:pt x="-9096" y="-9685"/>
                    <a:pt x="131487" y="1316"/>
                    <a:pt x="365760" y="0"/>
                  </a:cubicBezTo>
                </a:path>
                <a:path w="365760" h="1371600" fill="none" stroke="0" extrusionOk="0">
                  <a:moveTo>
                    <a:pt x="365760" y="1371600"/>
                  </a:moveTo>
                  <a:cubicBezTo>
                    <a:pt x="280998" y="1365972"/>
                    <a:pt x="101121" y="1367651"/>
                    <a:pt x="0" y="1371596"/>
                  </a:cubicBezTo>
                  <a:cubicBezTo>
                    <a:pt x="6568" y="1180623"/>
                    <a:pt x="-25559" y="968422"/>
                    <a:pt x="0" y="672084"/>
                  </a:cubicBezTo>
                  <a:cubicBezTo>
                    <a:pt x="25559" y="375746"/>
                    <a:pt x="-29396" y="294575"/>
                    <a:pt x="0" y="4"/>
                  </a:cubicBezTo>
                  <a:cubicBezTo>
                    <a:pt x="-4114" y="661"/>
                    <a:pt x="190167" y="28937"/>
                    <a:pt x="365760" y="0"/>
                  </a:cubicBezTo>
                </a:path>
              </a:pathLst>
            </a:custGeom>
            <a:gradFill flip="none" rotWithShape="1">
              <a:gsLst>
                <a:gs pos="97000">
                  <a:schemeClr val="accent1">
                    <a:lumMod val="5000"/>
                    <a:lumOff val="95000"/>
                    <a:alpha val="0"/>
                  </a:schemeClr>
                </a:gs>
                <a:gs pos="48000">
                  <a:schemeClr val="bg2">
                    <a:lumMod val="49000"/>
                    <a:alpha val="30000"/>
                  </a:schemeClr>
                </a:gs>
                <a:gs pos="19000">
                  <a:schemeClr val="bg2"/>
                </a:gs>
              </a:gsLst>
              <a:lin ang="0" scaled="1"/>
              <a:tileRect/>
            </a:gradFill>
            <a:ln w="3175">
              <a:solidFill>
                <a:schemeClr val="accent1"/>
              </a:solidFill>
              <a:extLst>
                <a:ext uri="{C807C97D-BFC1-408E-A445-0C87EB9F89A2}">
                  <ask:lineSketchStyleProps xmlns:ask="http://schemas.microsoft.com/office/drawing/2018/sketchyshapes" sd="3842897925">
                    <a:prstGeom prst="leftBracket">
                      <a:avLst>
                        <a:gd name="adj" fmla="val 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0" tIns="0" rIns="91440" bIns="0" rtlCol="0" anchor="ctr"/>
            <a:lstStyle/>
            <a:p>
              <a:pPr algn="ctr" defTabSz="914400" fontAlgn="base">
                <a:spcBef>
                  <a:spcPts val="400"/>
                </a:spcBef>
                <a:spcAft>
                  <a:spcPts val="125"/>
                </a:spcAft>
              </a:pPr>
              <a:r>
                <a:rPr lang="en-US" sz="600" dirty="0">
                  <a:solidFill>
                    <a:schemeClr val="tx1"/>
                  </a:solidFill>
                  <a:latin typeface="Open Sans Semibold"/>
                </a:rPr>
                <a:t>LEVEL</a:t>
              </a:r>
              <a:br>
                <a:rPr lang="en-US" sz="600" dirty="0">
                  <a:solidFill>
                    <a:schemeClr val="tx1"/>
                  </a:solidFill>
                  <a:latin typeface="Open Sans Semibold"/>
                </a:rPr>
              </a:br>
              <a:br>
                <a:rPr lang="en-US" sz="200" dirty="0">
                  <a:solidFill>
                    <a:schemeClr val="tx1"/>
                  </a:solidFill>
                  <a:latin typeface="Open Sans Semibold"/>
                </a:rPr>
              </a:br>
              <a:r>
                <a:rPr lang="en-US" sz="600" dirty="0">
                  <a:solidFill>
                    <a:schemeClr val="bg1"/>
                  </a:solidFill>
                  <a:latin typeface="Open Sans Semibold"/>
                </a:rPr>
                <a:t>e.g. Novice, Competent, Expert</a:t>
              </a:r>
              <a:br>
                <a:rPr lang="en-US" sz="600" dirty="0">
                  <a:solidFill>
                    <a:schemeClr val="bg1"/>
                  </a:solidFill>
                  <a:latin typeface="Open Sans Semibold"/>
                </a:rPr>
              </a:br>
              <a:r>
                <a:rPr lang="en-US" sz="600" dirty="0">
                  <a:solidFill>
                    <a:schemeClr val="bg1"/>
                  </a:solidFill>
                  <a:latin typeface="Open Sans Semibold"/>
                </a:rPr>
                <a:t>e.g. qualification level</a:t>
              </a: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DCF2B911-9565-FBB3-3043-81C6F55041F5}"/>
              </a:ext>
            </a:extLst>
          </p:cNvPr>
          <p:cNvGrpSpPr/>
          <p:nvPr/>
        </p:nvGrpSpPr>
        <p:grpSpPr>
          <a:xfrm>
            <a:off x="4809185" y="3009693"/>
            <a:ext cx="3854100" cy="898144"/>
            <a:chOff x="4809185" y="3009693"/>
            <a:chExt cx="3854100" cy="898144"/>
          </a:xfrm>
        </p:grpSpPr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F29ECD53-EE95-D68D-0C25-6F3B1CE761A4}"/>
                </a:ext>
              </a:extLst>
            </p:cNvPr>
            <p:cNvSpPr txBox="1"/>
            <p:nvPr/>
          </p:nvSpPr>
          <p:spPr>
            <a:xfrm>
              <a:off x="5417098" y="3009693"/>
              <a:ext cx="2468880" cy="153888"/>
            </a:xfrm>
            <a:prstGeom prst="rect">
              <a:avLst/>
            </a:prstGeom>
            <a:noFill/>
          </p:spPr>
          <p:txBody>
            <a:bodyPr wrap="square" tIns="0" bIns="0">
              <a:spAutoFit/>
            </a:bodyPr>
            <a:lstStyle/>
            <a:p>
              <a:pPr algn="ctr"/>
              <a:r>
                <a:rPr lang="en-CA" sz="1000" dirty="0">
                  <a:solidFill>
                    <a:prstClr val="black"/>
                  </a:solidFill>
                  <a:latin typeface="Open Sans Semibold"/>
                  <a:cs typeface="Arial" charset="0"/>
                </a:rPr>
                <a:t>Some value-add recognition options</a:t>
              </a:r>
              <a:endParaRPr lang="en-CA" sz="1000" dirty="0"/>
            </a:p>
          </p:txBody>
        </p:sp>
        <p:sp>
          <p:nvSpPr>
            <p:cNvPr id="171" name="Rounded Rectangle 4">
              <a:extLst>
                <a:ext uri="{FF2B5EF4-FFF2-40B4-BE49-F238E27FC236}">
                  <a16:creationId xmlns:a16="http://schemas.microsoft.com/office/drawing/2014/main" id="{0A82D1D5-0AAF-833E-7276-95B4AE88D3C2}"/>
                </a:ext>
              </a:extLst>
            </p:cNvPr>
            <p:cNvSpPr/>
            <p:nvPr/>
          </p:nvSpPr>
          <p:spPr>
            <a:xfrm rot="5400000">
              <a:off x="5312105" y="3031591"/>
              <a:ext cx="365760" cy="1371600"/>
            </a:xfrm>
            <a:custGeom>
              <a:avLst/>
              <a:gdLst>
                <a:gd name="connsiteX0" fmla="*/ 365760 w 365760"/>
                <a:gd name="connsiteY0" fmla="*/ 1371600 h 1371600"/>
                <a:gd name="connsiteX1" fmla="*/ 0 w 365760"/>
                <a:gd name="connsiteY1" fmla="*/ 1371596 h 1371600"/>
                <a:gd name="connsiteX2" fmla="*/ 0 w 365760"/>
                <a:gd name="connsiteY2" fmla="*/ 658368 h 1371600"/>
                <a:gd name="connsiteX3" fmla="*/ 0 w 365760"/>
                <a:gd name="connsiteY3" fmla="*/ 4 h 1371600"/>
                <a:gd name="connsiteX4" fmla="*/ 365760 w 365760"/>
                <a:gd name="connsiteY4" fmla="*/ 0 h 1371600"/>
                <a:gd name="connsiteX5" fmla="*/ 365760 w 365760"/>
                <a:gd name="connsiteY5" fmla="*/ 699516 h 1371600"/>
                <a:gd name="connsiteX6" fmla="*/ 365760 w 365760"/>
                <a:gd name="connsiteY6" fmla="*/ 1371600 h 1371600"/>
                <a:gd name="connsiteX0" fmla="*/ 365760 w 365760"/>
                <a:gd name="connsiteY0" fmla="*/ 1371600 h 1371600"/>
                <a:gd name="connsiteX1" fmla="*/ 0 w 365760"/>
                <a:gd name="connsiteY1" fmla="*/ 1371596 h 1371600"/>
                <a:gd name="connsiteX2" fmla="*/ 0 w 365760"/>
                <a:gd name="connsiteY2" fmla="*/ 685800 h 1371600"/>
                <a:gd name="connsiteX3" fmla="*/ 0 w 365760"/>
                <a:gd name="connsiteY3" fmla="*/ 4 h 1371600"/>
                <a:gd name="connsiteX4" fmla="*/ 365760 w 365760"/>
                <a:gd name="connsiteY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760" h="1371600" stroke="0" extrusionOk="0">
                  <a:moveTo>
                    <a:pt x="365760" y="1371600"/>
                  </a:moveTo>
                  <a:cubicBezTo>
                    <a:pt x="292489" y="1366426"/>
                    <a:pt x="121036" y="1372457"/>
                    <a:pt x="0" y="1371596"/>
                  </a:cubicBezTo>
                  <a:cubicBezTo>
                    <a:pt x="27147" y="1054658"/>
                    <a:pt x="-6063" y="1007814"/>
                    <a:pt x="0" y="658368"/>
                  </a:cubicBezTo>
                  <a:cubicBezTo>
                    <a:pt x="6063" y="308922"/>
                    <a:pt x="18961" y="325615"/>
                    <a:pt x="0" y="4"/>
                  </a:cubicBezTo>
                  <a:cubicBezTo>
                    <a:pt x="-1470" y="3637"/>
                    <a:pt x="157185" y="-32767"/>
                    <a:pt x="365760" y="0"/>
                  </a:cubicBezTo>
                  <a:cubicBezTo>
                    <a:pt x="339693" y="348031"/>
                    <a:pt x="349235" y="360942"/>
                    <a:pt x="365760" y="699516"/>
                  </a:cubicBezTo>
                  <a:cubicBezTo>
                    <a:pt x="382285" y="1038090"/>
                    <a:pt x="349361" y="1098446"/>
                    <a:pt x="365760" y="1371600"/>
                  </a:cubicBezTo>
                  <a:close/>
                </a:path>
                <a:path w="365760" h="1371600" fill="none" extrusionOk="0">
                  <a:moveTo>
                    <a:pt x="365760" y="1371600"/>
                  </a:moveTo>
                  <a:cubicBezTo>
                    <a:pt x="233914" y="1369973"/>
                    <a:pt x="153580" y="1388790"/>
                    <a:pt x="0" y="1371596"/>
                  </a:cubicBezTo>
                  <a:cubicBezTo>
                    <a:pt x="26026" y="1129932"/>
                    <a:pt x="-4934" y="1026473"/>
                    <a:pt x="0" y="685800"/>
                  </a:cubicBezTo>
                  <a:cubicBezTo>
                    <a:pt x="4934" y="345127"/>
                    <a:pt x="-6116" y="339517"/>
                    <a:pt x="0" y="4"/>
                  </a:cubicBezTo>
                  <a:cubicBezTo>
                    <a:pt x="-9096" y="-9685"/>
                    <a:pt x="131487" y="1316"/>
                    <a:pt x="365760" y="0"/>
                  </a:cubicBezTo>
                </a:path>
                <a:path w="365760" h="1371600" fill="none" stroke="0" extrusionOk="0">
                  <a:moveTo>
                    <a:pt x="365760" y="1371600"/>
                  </a:moveTo>
                  <a:cubicBezTo>
                    <a:pt x="280998" y="1365972"/>
                    <a:pt x="101121" y="1367651"/>
                    <a:pt x="0" y="1371596"/>
                  </a:cubicBezTo>
                  <a:cubicBezTo>
                    <a:pt x="6568" y="1180623"/>
                    <a:pt x="-25559" y="968422"/>
                    <a:pt x="0" y="672084"/>
                  </a:cubicBezTo>
                  <a:cubicBezTo>
                    <a:pt x="25559" y="375746"/>
                    <a:pt x="-29396" y="294575"/>
                    <a:pt x="0" y="4"/>
                  </a:cubicBezTo>
                  <a:cubicBezTo>
                    <a:pt x="-4114" y="661"/>
                    <a:pt x="190167" y="28937"/>
                    <a:pt x="365760" y="0"/>
                  </a:cubicBezTo>
                </a:path>
              </a:pathLst>
            </a:custGeom>
            <a:gradFill flip="none" rotWithShape="1">
              <a:gsLst>
                <a:gs pos="97000">
                  <a:schemeClr val="accent1">
                    <a:lumMod val="5000"/>
                    <a:lumOff val="95000"/>
                    <a:alpha val="0"/>
                  </a:schemeClr>
                </a:gs>
                <a:gs pos="48000">
                  <a:schemeClr val="bg2">
                    <a:lumMod val="49000"/>
                    <a:alpha val="30000"/>
                  </a:schemeClr>
                </a:gs>
                <a:gs pos="19000">
                  <a:schemeClr val="bg2"/>
                </a:gs>
              </a:gsLst>
              <a:lin ang="0" scaled="1"/>
              <a:tileRect/>
            </a:gradFill>
            <a:ln w="3175">
              <a:solidFill>
                <a:schemeClr val="accent1"/>
              </a:solidFill>
              <a:extLst>
                <a:ext uri="{C807C97D-BFC1-408E-A445-0C87EB9F89A2}">
                  <ask:lineSketchStyleProps xmlns:ask="http://schemas.microsoft.com/office/drawing/2018/sketchyshapes" sd="3842897925">
                    <a:prstGeom prst="leftBracket">
                      <a:avLst>
                        <a:gd name="adj" fmla="val 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0" tIns="0" rIns="91440" bIns="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12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Semibold"/>
                  <a:ea typeface="+mn-ea"/>
                  <a:cs typeface="+mn-cs"/>
                </a:rPr>
                <a:t>ENDORSEMENT</a:t>
              </a:r>
              <a:b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Semibold"/>
                  <a:ea typeface="+mn-ea"/>
                  <a:cs typeface="+mn-cs"/>
                </a:rPr>
              </a:br>
              <a:br>
                <a:rPr kumimoji="0" lang="en-US" sz="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Semibold"/>
                  <a:ea typeface="+mn-ea"/>
                  <a:cs typeface="+mn-cs"/>
                </a:rPr>
              </a:b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 Semibold"/>
                  <a:ea typeface="+mn-ea"/>
                  <a:cs typeface="+mn-cs"/>
                </a:rPr>
                <a:t>Issuer organization / credential </a:t>
              </a:r>
              <a:b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 Semibold"/>
                  <a:ea typeface="+mn-ea"/>
                  <a:cs typeface="+mn-cs"/>
                </a:rPr>
              </a:b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 Semibold"/>
                  <a:ea typeface="+mn-ea"/>
                  <a:cs typeface="+mn-cs"/>
                </a:rPr>
                <a:t>Individual earner</a:t>
              </a:r>
            </a:p>
          </p:txBody>
        </p:sp>
        <p:sp>
          <p:nvSpPr>
            <p:cNvPr id="172" name="Rounded Rectangle 4">
              <a:extLst>
                <a:ext uri="{FF2B5EF4-FFF2-40B4-BE49-F238E27FC236}">
                  <a16:creationId xmlns:a16="http://schemas.microsoft.com/office/drawing/2014/main" id="{E0D7FE62-1E8A-5384-A68C-870224969605}"/>
                </a:ext>
              </a:extLst>
            </p:cNvPr>
            <p:cNvSpPr/>
            <p:nvPr/>
          </p:nvSpPr>
          <p:spPr>
            <a:xfrm rot="5400000">
              <a:off x="6553355" y="2756994"/>
              <a:ext cx="365760" cy="1371600"/>
            </a:xfrm>
            <a:custGeom>
              <a:avLst/>
              <a:gdLst>
                <a:gd name="connsiteX0" fmla="*/ 365760 w 365760"/>
                <a:gd name="connsiteY0" fmla="*/ 1371600 h 1371600"/>
                <a:gd name="connsiteX1" fmla="*/ 0 w 365760"/>
                <a:gd name="connsiteY1" fmla="*/ 1371596 h 1371600"/>
                <a:gd name="connsiteX2" fmla="*/ 0 w 365760"/>
                <a:gd name="connsiteY2" fmla="*/ 658368 h 1371600"/>
                <a:gd name="connsiteX3" fmla="*/ 0 w 365760"/>
                <a:gd name="connsiteY3" fmla="*/ 4 h 1371600"/>
                <a:gd name="connsiteX4" fmla="*/ 365760 w 365760"/>
                <a:gd name="connsiteY4" fmla="*/ 0 h 1371600"/>
                <a:gd name="connsiteX5" fmla="*/ 365760 w 365760"/>
                <a:gd name="connsiteY5" fmla="*/ 699516 h 1371600"/>
                <a:gd name="connsiteX6" fmla="*/ 365760 w 365760"/>
                <a:gd name="connsiteY6" fmla="*/ 1371600 h 1371600"/>
                <a:gd name="connsiteX0" fmla="*/ 365760 w 365760"/>
                <a:gd name="connsiteY0" fmla="*/ 1371600 h 1371600"/>
                <a:gd name="connsiteX1" fmla="*/ 0 w 365760"/>
                <a:gd name="connsiteY1" fmla="*/ 1371596 h 1371600"/>
                <a:gd name="connsiteX2" fmla="*/ 0 w 365760"/>
                <a:gd name="connsiteY2" fmla="*/ 685800 h 1371600"/>
                <a:gd name="connsiteX3" fmla="*/ 0 w 365760"/>
                <a:gd name="connsiteY3" fmla="*/ 4 h 1371600"/>
                <a:gd name="connsiteX4" fmla="*/ 365760 w 365760"/>
                <a:gd name="connsiteY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760" h="1371600" stroke="0" extrusionOk="0">
                  <a:moveTo>
                    <a:pt x="365760" y="1371600"/>
                  </a:moveTo>
                  <a:cubicBezTo>
                    <a:pt x="292489" y="1366426"/>
                    <a:pt x="121036" y="1372457"/>
                    <a:pt x="0" y="1371596"/>
                  </a:cubicBezTo>
                  <a:cubicBezTo>
                    <a:pt x="27147" y="1054658"/>
                    <a:pt x="-6063" y="1007814"/>
                    <a:pt x="0" y="658368"/>
                  </a:cubicBezTo>
                  <a:cubicBezTo>
                    <a:pt x="6063" y="308922"/>
                    <a:pt x="18961" y="325615"/>
                    <a:pt x="0" y="4"/>
                  </a:cubicBezTo>
                  <a:cubicBezTo>
                    <a:pt x="-1470" y="3637"/>
                    <a:pt x="157185" y="-32767"/>
                    <a:pt x="365760" y="0"/>
                  </a:cubicBezTo>
                  <a:cubicBezTo>
                    <a:pt x="339693" y="348031"/>
                    <a:pt x="349235" y="360942"/>
                    <a:pt x="365760" y="699516"/>
                  </a:cubicBezTo>
                  <a:cubicBezTo>
                    <a:pt x="382285" y="1038090"/>
                    <a:pt x="349361" y="1098446"/>
                    <a:pt x="365760" y="1371600"/>
                  </a:cubicBezTo>
                  <a:close/>
                </a:path>
                <a:path w="365760" h="1371600" fill="none" extrusionOk="0">
                  <a:moveTo>
                    <a:pt x="365760" y="1371600"/>
                  </a:moveTo>
                  <a:cubicBezTo>
                    <a:pt x="233914" y="1369973"/>
                    <a:pt x="153580" y="1388790"/>
                    <a:pt x="0" y="1371596"/>
                  </a:cubicBezTo>
                  <a:cubicBezTo>
                    <a:pt x="26026" y="1129932"/>
                    <a:pt x="-4934" y="1026473"/>
                    <a:pt x="0" y="685800"/>
                  </a:cubicBezTo>
                  <a:cubicBezTo>
                    <a:pt x="4934" y="345127"/>
                    <a:pt x="-6116" y="339517"/>
                    <a:pt x="0" y="4"/>
                  </a:cubicBezTo>
                  <a:cubicBezTo>
                    <a:pt x="-9096" y="-9685"/>
                    <a:pt x="131487" y="1316"/>
                    <a:pt x="365760" y="0"/>
                  </a:cubicBezTo>
                </a:path>
                <a:path w="365760" h="1371600" fill="none" stroke="0" extrusionOk="0">
                  <a:moveTo>
                    <a:pt x="365760" y="1371600"/>
                  </a:moveTo>
                  <a:cubicBezTo>
                    <a:pt x="280998" y="1365972"/>
                    <a:pt x="101121" y="1367651"/>
                    <a:pt x="0" y="1371596"/>
                  </a:cubicBezTo>
                  <a:cubicBezTo>
                    <a:pt x="6568" y="1180623"/>
                    <a:pt x="-25559" y="968422"/>
                    <a:pt x="0" y="672084"/>
                  </a:cubicBezTo>
                  <a:cubicBezTo>
                    <a:pt x="25559" y="375746"/>
                    <a:pt x="-29396" y="294575"/>
                    <a:pt x="0" y="4"/>
                  </a:cubicBezTo>
                  <a:cubicBezTo>
                    <a:pt x="-4114" y="661"/>
                    <a:pt x="190167" y="28937"/>
                    <a:pt x="365760" y="0"/>
                  </a:cubicBezTo>
                </a:path>
              </a:pathLst>
            </a:custGeom>
            <a:gradFill flip="none" rotWithShape="1">
              <a:gsLst>
                <a:gs pos="97000">
                  <a:schemeClr val="accent1">
                    <a:lumMod val="5000"/>
                    <a:lumOff val="95000"/>
                    <a:alpha val="0"/>
                  </a:schemeClr>
                </a:gs>
                <a:gs pos="48000">
                  <a:schemeClr val="bg2">
                    <a:lumMod val="49000"/>
                    <a:alpha val="30000"/>
                  </a:schemeClr>
                </a:gs>
                <a:gs pos="19000">
                  <a:schemeClr val="bg2"/>
                </a:gs>
              </a:gsLst>
              <a:lin ang="0" scaled="1"/>
              <a:tileRect/>
            </a:gradFill>
            <a:ln w="3175">
              <a:solidFill>
                <a:schemeClr val="accent1"/>
              </a:solidFill>
              <a:extLst>
                <a:ext uri="{C807C97D-BFC1-408E-A445-0C87EB9F89A2}">
                  <ask:lineSketchStyleProps xmlns:ask="http://schemas.microsoft.com/office/drawing/2018/sketchyshapes" sd="3842897925">
                    <a:prstGeom prst="leftBracket">
                      <a:avLst>
                        <a:gd name="adj" fmla="val 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0" tIns="0" rIns="91440" bIns="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12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Semibold"/>
                  <a:ea typeface="+mn-ea"/>
                  <a:cs typeface="+mn-cs"/>
                </a:rPr>
                <a:t>REFLECTION</a:t>
              </a:r>
              <a:b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Semibold"/>
                  <a:ea typeface="+mn-ea"/>
                  <a:cs typeface="+mn-cs"/>
                </a:rPr>
              </a:br>
              <a:br>
                <a:rPr kumimoji="0" lang="en-US" sz="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Semibold"/>
                  <a:ea typeface="+mn-ea"/>
                  <a:cs typeface="+mn-cs"/>
                </a:rPr>
              </a:b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 Semibold"/>
                  <a:ea typeface="+mn-ea"/>
                  <a:cs typeface="+mn-cs"/>
                </a:rPr>
                <a:t>Freeform / scaffolded</a:t>
              </a:r>
              <a:b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 Semibold"/>
                  <a:ea typeface="+mn-ea"/>
                  <a:cs typeface="+mn-cs"/>
                </a:rPr>
              </a:b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 Semibold"/>
                  <a:ea typeface="+mn-ea"/>
                  <a:cs typeface="+mn-cs"/>
                </a:rPr>
                <a:t>Claimed…validated or not</a:t>
              </a:r>
            </a:p>
          </p:txBody>
        </p:sp>
        <p:sp>
          <p:nvSpPr>
            <p:cNvPr id="173" name="Rounded Rectangle 4">
              <a:extLst>
                <a:ext uri="{FF2B5EF4-FFF2-40B4-BE49-F238E27FC236}">
                  <a16:creationId xmlns:a16="http://schemas.microsoft.com/office/drawing/2014/main" id="{9057CC52-A352-F6AD-6E07-D6AB4F1CAFCE}"/>
                </a:ext>
              </a:extLst>
            </p:cNvPr>
            <p:cNvSpPr/>
            <p:nvPr/>
          </p:nvSpPr>
          <p:spPr>
            <a:xfrm rot="5400000">
              <a:off x="7794605" y="3039157"/>
              <a:ext cx="365760" cy="1371600"/>
            </a:xfrm>
            <a:custGeom>
              <a:avLst/>
              <a:gdLst>
                <a:gd name="connsiteX0" fmla="*/ 365760 w 365760"/>
                <a:gd name="connsiteY0" fmla="*/ 1371600 h 1371600"/>
                <a:gd name="connsiteX1" fmla="*/ 0 w 365760"/>
                <a:gd name="connsiteY1" fmla="*/ 1371596 h 1371600"/>
                <a:gd name="connsiteX2" fmla="*/ 0 w 365760"/>
                <a:gd name="connsiteY2" fmla="*/ 658368 h 1371600"/>
                <a:gd name="connsiteX3" fmla="*/ 0 w 365760"/>
                <a:gd name="connsiteY3" fmla="*/ 4 h 1371600"/>
                <a:gd name="connsiteX4" fmla="*/ 365760 w 365760"/>
                <a:gd name="connsiteY4" fmla="*/ 0 h 1371600"/>
                <a:gd name="connsiteX5" fmla="*/ 365760 w 365760"/>
                <a:gd name="connsiteY5" fmla="*/ 699516 h 1371600"/>
                <a:gd name="connsiteX6" fmla="*/ 365760 w 365760"/>
                <a:gd name="connsiteY6" fmla="*/ 1371600 h 1371600"/>
                <a:gd name="connsiteX0" fmla="*/ 365760 w 365760"/>
                <a:gd name="connsiteY0" fmla="*/ 1371600 h 1371600"/>
                <a:gd name="connsiteX1" fmla="*/ 0 w 365760"/>
                <a:gd name="connsiteY1" fmla="*/ 1371596 h 1371600"/>
                <a:gd name="connsiteX2" fmla="*/ 0 w 365760"/>
                <a:gd name="connsiteY2" fmla="*/ 685800 h 1371600"/>
                <a:gd name="connsiteX3" fmla="*/ 0 w 365760"/>
                <a:gd name="connsiteY3" fmla="*/ 4 h 1371600"/>
                <a:gd name="connsiteX4" fmla="*/ 365760 w 365760"/>
                <a:gd name="connsiteY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760" h="1371600" stroke="0" extrusionOk="0">
                  <a:moveTo>
                    <a:pt x="365760" y="1371600"/>
                  </a:moveTo>
                  <a:cubicBezTo>
                    <a:pt x="292489" y="1366426"/>
                    <a:pt x="121036" y="1372457"/>
                    <a:pt x="0" y="1371596"/>
                  </a:cubicBezTo>
                  <a:cubicBezTo>
                    <a:pt x="27147" y="1054658"/>
                    <a:pt x="-6063" y="1007814"/>
                    <a:pt x="0" y="658368"/>
                  </a:cubicBezTo>
                  <a:cubicBezTo>
                    <a:pt x="6063" y="308922"/>
                    <a:pt x="18961" y="325615"/>
                    <a:pt x="0" y="4"/>
                  </a:cubicBezTo>
                  <a:cubicBezTo>
                    <a:pt x="-1470" y="3637"/>
                    <a:pt x="157185" y="-32767"/>
                    <a:pt x="365760" y="0"/>
                  </a:cubicBezTo>
                  <a:cubicBezTo>
                    <a:pt x="339693" y="348031"/>
                    <a:pt x="349235" y="360942"/>
                    <a:pt x="365760" y="699516"/>
                  </a:cubicBezTo>
                  <a:cubicBezTo>
                    <a:pt x="382285" y="1038090"/>
                    <a:pt x="349361" y="1098446"/>
                    <a:pt x="365760" y="1371600"/>
                  </a:cubicBezTo>
                  <a:close/>
                </a:path>
                <a:path w="365760" h="1371600" fill="none" extrusionOk="0">
                  <a:moveTo>
                    <a:pt x="365760" y="1371600"/>
                  </a:moveTo>
                  <a:cubicBezTo>
                    <a:pt x="233914" y="1369973"/>
                    <a:pt x="153580" y="1388790"/>
                    <a:pt x="0" y="1371596"/>
                  </a:cubicBezTo>
                  <a:cubicBezTo>
                    <a:pt x="26026" y="1129932"/>
                    <a:pt x="-4934" y="1026473"/>
                    <a:pt x="0" y="685800"/>
                  </a:cubicBezTo>
                  <a:cubicBezTo>
                    <a:pt x="4934" y="345127"/>
                    <a:pt x="-6116" y="339517"/>
                    <a:pt x="0" y="4"/>
                  </a:cubicBezTo>
                  <a:cubicBezTo>
                    <a:pt x="-9096" y="-9685"/>
                    <a:pt x="131487" y="1316"/>
                    <a:pt x="365760" y="0"/>
                  </a:cubicBezTo>
                </a:path>
                <a:path w="365760" h="1371600" fill="none" stroke="0" extrusionOk="0">
                  <a:moveTo>
                    <a:pt x="365760" y="1371600"/>
                  </a:moveTo>
                  <a:cubicBezTo>
                    <a:pt x="280998" y="1365972"/>
                    <a:pt x="101121" y="1367651"/>
                    <a:pt x="0" y="1371596"/>
                  </a:cubicBezTo>
                  <a:cubicBezTo>
                    <a:pt x="6568" y="1180623"/>
                    <a:pt x="-25559" y="968422"/>
                    <a:pt x="0" y="672084"/>
                  </a:cubicBezTo>
                  <a:cubicBezTo>
                    <a:pt x="25559" y="375746"/>
                    <a:pt x="-29396" y="294575"/>
                    <a:pt x="0" y="4"/>
                  </a:cubicBezTo>
                  <a:cubicBezTo>
                    <a:pt x="-4114" y="661"/>
                    <a:pt x="190167" y="28937"/>
                    <a:pt x="365760" y="0"/>
                  </a:cubicBezTo>
                </a:path>
              </a:pathLst>
            </a:custGeom>
            <a:gradFill flip="none" rotWithShape="1">
              <a:gsLst>
                <a:gs pos="97000">
                  <a:schemeClr val="accent1">
                    <a:lumMod val="5000"/>
                    <a:lumOff val="95000"/>
                    <a:alpha val="0"/>
                  </a:schemeClr>
                </a:gs>
                <a:gs pos="48000">
                  <a:schemeClr val="bg2">
                    <a:lumMod val="49000"/>
                    <a:alpha val="30000"/>
                  </a:schemeClr>
                </a:gs>
                <a:gs pos="19000">
                  <a:schemeClr val="bg2"/>
                </a:gs>
              </a:gsLst>
              <a:lin ang="0" scaled="1"/>
              <a:tileRect/>
            </a:gradFill>
            <a:ln w="3175">
              <a:solidFill>
                <a:schemeClr val="accent1"/>
              </a:solidFill>
              <a:extLst>
                <a:ext uri="{C807C97D-BFC1-408E-A445-0C87EB9F89A2}">
                  <ask:lineSketchStyleProps xmlns:ask="http://schemas.microsoft.com/office/drawing/2018/sketchyshapes" sd="3842897925">
                    <a:prstGeom prst="leftBracket">
                      <a:avLst>
                        <a:gd name="adj" fmla="val 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0" tIns="0" rIns="91440" bIns="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12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Semibold"/>
                  <a:ea typeface="+mn-ea"/>
                  <a:cs typeface="+mn-cs"/>
                </a:rPr>
                <a:t>CURATION</a:t>
              </a:r>
              <a:b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Semibold"/>
                  <a:ea typeface="+mn-ea"/>
                  <a:cs typeface="+mn-cs"/>
                </a:rPr>
              </a:br>
              <a:br>
                <a:rPr kumimoji="0" lang="en-US" sz="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Semibold"/>
                  <a:ea typeface="+mn-ea"/>
                  <a:cs typeface="+mn-cs"/>
                </a:rPr>
              </a:b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 Semibold"/>
                  <a:ea typeface="+mn-ea"/>
                  <a:cs typeface="+mn-cs"/>
                </a:rPr>
                <a:t>Build collections, portfolios</a:t>
              </a:r>
              <a:b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 Semibold"/>
                  <a:ea typeface="+mn-ea"/>
                  <a:cs typeface="+mn-cs"/>
                </a:rPr>
              </a:b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 Semibold"/>
                  <a:ea typeface="+mn-ea"/>
                  <a:cs typeface="+mn-cs"/>
                </a:rPr>
                <a:t>Add further evidence</a:t>
              </a:r>
            </a:p>
          </p:txBody>
        </p:sp>
      </p:grpSp>
      <p:sp>
        <p:nvSpPr>
          <p:cNvPr id="4" name="Google Shape;75;p13">
            <a:extLst>
              <a:ext uri="{FF2B5EF4-FFF2-40B4-BE49-F238E27FC236}">
                <a16:creationId xmlns:a16="http://schemas.microsoft.com/office/drawing/2014/main" id="{50613B54-03B8-34DE-3774-42324B665702}"/>
              </a:ext>
            </a:extLst>
          </p:cNvPr>
          <p:cNvSpPr txBox="1"/>
          <p:nvPr/>
        </p:nvSpPr>
        <p:spPr>
          <a:xfrm>
            <a:off x="8184964" y="293120"/>
            <a:ext cx="457200" cy="12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i="1" dirty="0">
                <a:solidFill>
                  <a:schemeClr val="dk1"/>
                </a:solidFill>
              </a:rPr>
              <a:t>2023-08-31</a:t>
            </a:r>
            <a:endParaRPr sz="16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968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links">
            <a:extLst>
              <a:ext uri="{FF2B5EF4-FFF2-40B4-BE49-F238E27FC236}">
                <a16:creationId xmlns:a16="http://schemas.microsoft.com/office/drawing/2014/main" id="{A674B987-E8AF-1EB2-D075-BE6E83C782B4}"/>
              </a:ext>
            </a:extLst>
          </p:cNvPr>
          <p:cNvGrpSpPr/>
          <p:nvPr/>
        </p:nvGrpSpPr>
        <p:grpSpPr>
          <a:xfrm>
            <a:off x="5881685" y="4905185"/>
            <a:ext cx="2987997" cy="218677"/>
            <a:chOff x="6066641" y="4911191"/>
            <a:chExt cx="2987997" cy="218677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5D8ADAD6-B43C-46FD-A9E5-CB4DD516AAFE}"/>
                </a:ext>
              </a:extLst>
            </p:cNvPr>
            <p:cNvSpPr/>
            <p:nvPr/>
          </p:nvSpPr>
          <p:spPr>
            <a:xfrm>
              <a:off x="7161491" y="4911191"/>
              <a:ext cx="1893147" cy="6925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 defTabSz="171450">
                <a:defRPr/>
              </a:pPr>
              <a:r>
                <a:rPr lang="en-CA" sz="450" dirty="0">
                  <a:solidFill>
                    <a:prstClr val="black"/>
                  </a:solidFill>
                  <a:latin typeface="Calibri" panose="020F0502020204030204"/>
                </a:rPr>
                <a:t>https://www.echosciences-normandie.fr/communautes/le-dome/articles/badge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38A63508-41DE-4F2D-AE07-C37278FBC999}"/>
                </a:ext>
              </a:extLst>
            </p:cNvPr>
            <p:cNvSpPr/>
            <p:nvPr/>
          </p:nvSpPr>
          <p:spPr>
            <a:xfrm>
              <a:off x="7177521" y="4985904"/>
              <a:ext cx="1877117" cy="6925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 defTabSz="171450">
                <a:defRPr/>
              </a:pPr>
              <a:r>
                <a:rPr lang="en-CA" sz="450" dirty="0">
                  <a:solidFill>
                    <a:prstClr val="black"/>
                  </a:solidFill>
                  <a:latin typeface="Calibri" panose="020F0502020204030204"/>
                </a:rPr>
                <a:t>https://www.echosciences-normandie.fr/articles/des-badges-au-dome-saison-2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E9C0C0A-94D9-41CA-AEF9-B965C0B0E463}"/>
                </a:ext>
              </a:extLst>
            </p:cNvPr>
            <p:cNvSpPr/>
            <p:nvPr/>
          </p:nvSpPr>
          <p:spPr>
            <a:xfrm>
              <a:off x="6066641" y="5060618"/>
              <a:ext cx="2987997" cy="6925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 defTabSz="171450">
                <a:defRPr/>
              </a:pPr>
              <a:r>
                <a:rPr lang="en-CA" sz="450" dirty="0">
                  <a:solidFill>
                    <a:prstClr val="black"/>
                  </a:solidFill>
                  <a:latin typeface="Calibri" panose="020F0502020204030204"/>
                </a:rPr>
                <a:t>https://www.echosciences-normandie.fr/communautes/le-dome/articles/3-ans-pour-developper-des-usages-des-open-badges</a:t>
              </a:r>
            </a:p>
          </p:txBody>
        </p:sp>
      </p:grpSp>
      <p:sp>
        <p:nvSpPr>
          <p:cNvPr id="78" name="right frame">
            <a:extLst>
              <a:ext uri="{FF2B5EF4-FFF2-40B4-BE49-F238E27FC236}">
                <a16:creationId xmlns:a16="http://schemas.microsoft.com/office/drawing/2014/main" id="{AA5F9B0A-2EE8-45E9-A6B7-422EF84AA6E9}"/>
              </a:ext>
            </a:extLst>
          </p:cNvPr>
          <p:cNvSpPr/>
          <p:nvPr/>
        </p:nvSpPr>
        <p:spPr>
          <a:xfrm>
            <a:off x="4846320" y="420198"/>
            <a:ext cx="4023360" cy="4426120"/>
          </a:xfrm>
          <a:prstGeom prst="roundRect">
            <a:avLst>
              <a:gd name="adj" fmla="val 262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1450">
              <a:defRPr/>
            </a:pPr>
            <a:endParaRPr lang="en-CA" sz="67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left frame">
            <a:extLst>
              <a:ext uri="{FF2B5EF4-FFF2-40B4-BE49-F238E27FC236}">
                <a16:creationId xmlns:a16="http://schemas.microsoft.com/office/drawing/2014/main" id="{5B8985E3-A5CA-45CF-9A40-C10852B7B6BA}"/>
              </a:ext>
            </a:extLst>
          </p:cNvPr>
          <p:cNvSpPr/>
          <p:nvPr/>
        </p:nvSpPr>
        <p:spPr>
          <a:xfrm>
            <a:off x="274320" y="420199"/>
            <a:ext cx="4023360" cy="4426120"/>
          </a:xfrm>
          <a:prstGeom prst="roundRect">
            <a:avLst>
              <a:gd name="adj" fmla="val 3035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71450">
              <a:defRPr/>
            </a:pPr>
            <a:endParaRPr lang="en-CA" sz="675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" name="top icons">
            <a:extLst>
              <a:ext uri="{FF2B5EF4-FFF2-40B4-BE49-F238E27FC236}">
                <a16:creationId xmlns:a16="http://schemas.microsoft.com/office/drawing/2014/main" id="{EEC48EA0-EAF7-1A8D-F7AA-7B4A0BCB44F8}"/>
              </a:ext>
            </a:extLst>
          </p:cNvPr>
          <p:cNvGrpSpPr/>
          <p:nvPr/>
        </p:nvGrpSpPr>
        <p:grpSpPr>
          <a:xfrm>
            <a:off x="1902315" y="642249"/>
            <a:ext cx="5459171" cy="242614"/>
            <a:chOff x="3043703" y="852038"/>
            <a:chExt cx="8734674" cy="388183"/>
          </a:xfrm>
        </p:grpSpPr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5D5258DF-2FCD-4530-B9C6-468147275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285973" y="866716"/>
              <a:ext cx="492404" cy="365760"/>
            </a:xfrm>
            <a:prstGeom prst="rect">
              <a:avLst/>
            </a:prstGeom>
          </p:spPr>
        </p:pic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368A5EC7-8707-45D3-AB3F-30C347F59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60716" y="852038"/>
              <a:ext cx="344728" cy="365760"/>
            </a:xfrm>
            <a:prstGeom prst="rect">
              <a:avLst/>
            </a:prstGeom>
          </p:spPr>
        </p:pic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380EAC6E-07FE-4DAA-AAEE-5B7EE69186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55435" y="868680"/>
              <a:ext cx="318212" cy="365760"/>
            </a:xfrm>
            <a:prstGeom prst="rect">
              <a:avLst/>
            </a:prstGeom>
          </p:spPr>
        </p:pic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6971AD95-7473-42E8-908C-72479C11C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78288" y="868680"/>
              <a:ext cx="262432" cy="365760"/>
            </a:xfrm>
            <a:prstGeom prst="rect">
              <a:avLst/>
            </a:prstGeom>
          </p:spPr>
        </p:pic>
        <p:pic>
          <p:nvPicPr>
            <p:cNvPr id="235" name="Picture 234">
              <a:extLst>
                <a:ext uri="{FF2B5EF4-FFF2-40B4-BE49-F238E27FC236}">
                  <a16:creationId xmlns:a16="http://schemas.microsoft.com/office/drawing/2014/main" id="{60F30103-302D-2989-7129-431FF1AE0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65081" y="874461"/>
              <a:ext cx="381760" cy="365760"/>
            </a:xfrm>
            <a:prstGeom prst="rect">
              <a:avLst/>
            </a:prstGeom>
          </p:spPr>
        </p:pic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6DBCFB04-FE9D-47BC-AD4C-0A23A1A37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87516" y="868680"/>
              <a:ext cx="472288" cy="365760"/>
            </a:xfrm>
            <a:prstGeom prst="rect">
              <a:avLst/>
            </a:prstGeom>
          </p:spPr>
        </p:pic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81B8D16B-A0A2-4DA0-BB74-91346EB87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14106" y="868680"/>
              <a:ext cx="354332" cy="365760"/>
            </a:xfrm>
            <a:prstGeom prst="rect">
              <a:avLst/>
            </a:prstGeom>
          </p:spPr>
        </p:pic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6D9BAE86-30E3-4A8A-9111-590C28EBE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43703" y="868680"/>
              <a:ext cx="389992" cy="365760"/>
            </a:xfrm>
            <a:prstGeom prst="rect">
              <a:avLst/>
            </a:prstGeom>
          </p:spPr>
        </p:pic>
      </p:grpSp>
      <p:grpSp>
        <p:nvGrpSpPr>
          <p:cNvPr id="196" name="classe icons left">
            <a:extLst>
              <a:ext uri="{FF2B5EF4-FFF2-40B4-BE49-F238E27FC236}">
                <a16:creationId xmlns:a16="http://schemas.microsoft.com/office/drawing/2014/main" id="{24422C7A-1682-AF1A-A604-D8A122D88F62}"/>
              </a:ext>
            </a:extLst>
          </p:cNvPr>
          <p:cNvGrpSpPr/>
          <p:nvPr/>
        </p:nvGrpSpPr>
        <p:grpSpPr>
          <a:xfrm>
            <a:off x="1051560" y="1188721"/>
            <a:ext cx="502920" cy="3290007"/>
            <a:chOff x="1051560" y="1188720"/>
            <a:chExt cx="502920" cy="3290007"/>
          </a:xfrm>
        </p:grpSpPr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CFE185D4-AF93-A399-F31D-7D007EC1A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560" y="1188720"/>
              <a:ext cx="502920" cy="448820"/>
            </a:xfrm>
            <a:prstGeom prst="rect">
              <a:avLst/>
            </a:prstGeom>
          </p:spPr>
        </p:pic>
        <p:pic>
          <p:nvPicPr>
            <p:cNvPr id="185" name="Picture 184">
              <a:extLst>
                <a:ext uri="{FF2B5EF4-FFF2-40B4-BE49-F238E27FC236}">
                  <a16:creationId xmlns:a16="http://schemas.microsoft.com/office/drawing/2014/main" id="{39B745F5-A5D5-31E6-FF18-2C624B319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560" y="1902462"/>
              <a:ext cx="502920" cy="448820"/>
            </a:xfrm>
            <a:prstGeom prst="rect">
              <a:avLst/>
            </a:prstGeom>
          </p:spPr>
        </p:pic>
        <p:pic>
          <p:nvPicPr>
            <p:cNvPr id="186" name="Picture 185">
              <a:extLst>
                <a:ext uri="{FF2B5EF4-FFF2-40B4-BE49-F238E27FC236}">
                  <a16:creationId xmlns:a16="http://schemas.microsoft.com/office/drawing/2014/main" id="{1FC2101B-F1A6-19DD-C7F7-FD29FBD47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560" y="2600468"/>
              <a:ext cx="502920" cy="448820"/>
            </a:xfrm>
            <a:prstGeom prst="rect">
              <a:avLst/>
            </a:prstGeom>
          </p:spPr>
        </p:pic>
        <p:pic>
          <p:nvPicPr>
            <p:cNvPr id="187" name="Picture 186">
              <a:extLst>
                <a:ext uri="{FF2B5EF4-FFF2-40B4-BE49-F238E27FC236}">
                  <a16:creationId xmlns:a16="http://schemas.microsoft.com/office/drawing/2014/main" id="{6537DE38-71F1-2845-BDCA-172C67BCD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560" y="3330564"/>
              <a:ext cx="502920" cy="448820"/>
            </a:xfrm>
            <a:prstGeom prst="rect">
              <a:avLst/>
            </a:prstGeom>
          </p:spPr>
        </p:pic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78B5CDB3-89C0-021A-6133-7CAC7AC0F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560" y="4029907"/>
              <a:ext cx="502920" cy="448820"/>
            </a:xfrm>
            <a:prstGeom prst="rect">
              <a:avLst/>
            </a:prstGeom>
          </p:spPr>
        </p:pic>
      </p:grpSp>
      <p:grpSp>
        <p:nvGrpSpPr>
          <p:cNvPr id="197" name="classe icons right">
            <a:extLst>
              <a:ext uri="{FF2B5EF4-FFF2-40B4-BE49-F238E27FC236}">
                <a16:creationId xmlns:a16="http://schemas.microsoft.com/office/drawing/2014/main" id="{1836284F-ADC3-5305-2879-CBB224733B6E}"/>
              </a:ext>
            </a:extLst>
          </p:cNvPr>
          <p:cNvGrpSpPr/>
          <p:nvPr/>
        </p:nvGrpSpPr>
        <p:grpSpPr>
          <a:xfrm>
            <a:off x="7589520" y="1198084"/>
            <a:ext cx="502920" cy="3290007"/>
            <a:chOff x="7589520" y="1188720"/>
            <a:chExt cx="502920" cy="3290007"/>
          </a:xfrm>
        </p:grpSpPr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4263EA72-CA29-FD54-F4A9-C93A44D3A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520" y="1188720"/>
              <a:ext cx="502920" cy="448820"/>
            </a:xfrm>
            <a:prstGeom prst="rect">
              <a:avLst/>
            </a:prstGeom>
          </p:spPr>
        </p:pic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630B81DA-932D-43F4-AAC2-5B3ED9641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520" y="1902462"/>
              <a:ext cx="502920" cy="448820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1CDE56B1-FFC3-5CD4-1302-5DC4B12D4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520" y="2600468"/>
              <a:ext cx="502920" cy="448820"/>
            </a:xfrm>
            <a:prstGeom prst="rect">
              <a:avLst/>
            </a:prstGeom>
          </p:spPr>
        </p:pic>
        <p:pic>
          <p:nvPicPr>
            <p:cNvPr id="172" name="Picture 171">
              <a:extLst>
                <a:ext uri="{FF2B5EF4-FFF2-40B4-BE49-F238E27FC236}">
                  <a16:creationId xmlns:a16="http://schemas.microsoft.com/office/drawing/2014/main" id="{9BF0B3B9-73B8-3E7C-A5AB-25F987EB0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520" y="3330564"/>
              <a:ext cx="502920" cy="448820"/>
            </a:xfrm>
            <a:prstGeom prst="rect">
              <a:avLst/>
            </a:prstGeom>
          </p:spPr>
        </p:pic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758FCBD4-C177-4A24-D3AF-D4848594A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520" y="4029907"/>
              <a:ext cx="502920" cy="448820"/>
            </a:xfrm>
            <a:prstGeom prst="rect">
              <a:avLst/>
            </a:prstGeom>
          </p:spPr>
        </p:pic>
      </p:grpSp>
      <p:grpSp>
        <p:nvGrpSpPr>
          <p:cNvPr id="75" name="badges left">
            <a:extLst>
              <a:ext uri="{FF2B5EF4-FFF2-40B4-BE49-F238E27FC236}">
                <a16:creationId xmlns:a16="http://schemas.microsoft.com/office/drawing/2014/main" id="{9BDEC8B1-1405-0569-53B2-1DAAFF2EEC97}"/>
              </a:ext>
            </a:extLst>
          </p:cNvPr>
          <p:cNvGrpSpPr/>
          <p:nvPr/>
        </p:nvGrpSpPr>
        <p:grpSpPr>
          <a:xfrm>
            <a:off x="1626760" y="1125606"/>
            <a:ext cx="2583630" cy="3404660"/>
            <a:chOff x="1626760" y="1125606"/>
            <a:chExt cx="2583630" cy="3404660"/>
          </a:xfrm>
        </p:grpSpPr>
        <p:pic>
          <p:nvPicPr>
            <p:cNvPr id="84" name="NEW PIC L">
              <a:extLst>
                <a:ext uri="{FF2B5EF4-FFF2-40B4-BE49-F238E27FC236}">
                  <a16:creationId xmlns:a16="http://schemas.microsoft.com/office/drawing/2014/main" id="{254540C7-CBB1-B0EE-91F1-0B3C9217D0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97"/>
            <a:stretch/>
          </p:blipFill>
          <p:spPr>
            <a:xfrm>
              <a:off x="1626760" y="1125606"/>
              <a:ext cx="2288793" cy="3404660"/>
            </a:xfrm>
            <a:prstGeom prst="rect">
              <a:avLst/>
            </a:prstGeom>
          </p:spPr>
        </p:pic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E8D4C85F-F051-BAAC-B479-322600D6AC41}"/>
                </a:ext>
              </a:extLst>
            </p:cNvPr>
            <p:cNvGrpSpPr/>
            <p:nvPr/>
          </p:nvGrpSpPr>
          <p:grpSpPr>
            <a:xfrm>
              <a:off x="3735839" y="1143741"/>
              <a:ext cx="474551" cy="3360262"/>
              <a:chOff x="3735839" y="1143741"/>
              <a:chExt cx="474551" cy="3360262"/>
            </a:xfrm>
          </p:grpSpPr>
          <p:pic>
            <p:nvPicPr>
              <p:cNvPr id="145" name="Picture 144">
                <a:extLst>
                  <a:ext uri="{FF2B5EF4-FFF2-40B4-BE49-F238E27FC236}">
                    <a16:creationId xmlns:a16="http://schemas.microsoft.com/office/drawing/2014/main" id="{2D8557E2-64A0-4D97-B533-032FC1587E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58511" y="1143741"/>
                <a:ext cx="429207" cy="1271004"/>
              </a:xfrm>
              <a:prstGeom prst="rect">
                <a:avLst/>
              </a:prstGeom>
            </p:spPr>
          </p:pic>
          <p:pic>
            <p:nvPicPr>
              <p:cNvPr id="146" name="Picture 145">
                <a:extLst>
                  <a:ext uri="{FF2B5EF4-FFF2-40B4-BE49-F238E27FC236}">
                    <a16:creationId xmlns:a16="http://schemas.microsoft.com/office/drawing/2014/main" id="{9BBBD93D-7319-4B3E-BD92-CF9D4FFED2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67510" y="2528206"/>
                <a:ext cx="411208" cy="553814"/>
              </a:xfrm>
              <a:prstGeom prst="rect">
                <a:avLst/>
              </a:prstGeom>
            </p:spPr>
          </p:pic>
          <p:pic>
            <p:nvPicPr>
              <p:cNvPr id="147" name="Picture 146">
                <a:extLst>
                  <a:ext uri="{FF2B5EF4-FFF2-40B4-BE49-F238E27FC236}">
                    <a16:creationId xmlns:a16="http://schemas.microsoft.com/office/drawing/2014/main" id="{A7904943-9820-447B-8A85-FD4BF88DAA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57126" y="3208078"/>
                <a:ext cx="431976" cy="1295925"/>
              </a:xfrm>
              <a:prstGeom prst="rect">
                <a:avLst/>
              </a:prstGeom>
            </p:spPr>
          </p:pic>
          <p:pic>
            <p:nvPicPr>
              <p:cNvPr id="148" name="Picture 147">
                <a:extLst>
                  <a:ext uri="{FF2B5EF4-FFF2-40B4-BE49-F238E27FC236}">
                    <a16:creationId xmlns:a16="http://schemas.microsoft.com/office/drawing/2014/main" id="{3E6A71C2-CCEB-4B4A-A25A-124394F336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5816"/>
              <a:stretch/>
            </p:blipFill>
            <p:spPr>
              <a:xfrm>
                <a:off x="3735839" y="1160913"/>
                <a:ext cx="474551" cy="536915"/>
              </a:xfrm>
              <a:prstGeom prst="rect">
                <a:avLst/>
              </a:prstGeom>
            </p:spPr>
          </p:pic>
        </p:grpSp>
      </p:grpSp>
      <p:pic>
        <p:nvPicPr>
          <p:cNvPr id="82" name="badges right">
            <a:extLst>
              <a:ext uri="{FF2B5EF4-FFF2-40B4-BE49-F238E27FC236}">
                <a16:creationId xmlns:a16="http://schemas.microsoft.com/office/drawing/2014/main" id="{2ACD165A-8E45-6872-A3A6-764B9FB74686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" t="14376" r="5966"/>
          <a:stretch/>
        </p:blipFill>
        <p:spPr>
          <a:xfrm>
            <a:off x="4975330" y="1125606"/>
            <a:ext cx="2431671" cy="3404660"/>
          </a:xfrm>
          <a:prstGeom prst="rect">
            <a:avLst/>
          </a:prstGeom>
        </p:spPr>
      </p:pic>
      <p:grpSp>
        <p:nvGrpSpPr>
          <p:cNvPr id="7" name="FRENCH" hidden="1">
            <a:extLst>
              <a:ext uri="{FF2B5EF4-FFF2-40B4-BE49-F238E27FC236}">
                <a16:creationId xmlns:a16="http://schemas.microsoft.com/office/drawing/2014/main" id="{6F04BE69-89C8-EFCF-2FF0-5FC5BC342844}"/>
              </a:ext>
            </a:extLst>
          </p:cNvPr>
          <p:cNvGrpSpPr/>
          <p:nvPr/>
        </p:nvGrpSpPr>
        <p:grpSpPr>
          <a:xfrm>
            <a:off x="365760" y="238192"/>
            <a:ext cx="8412480" cy="4240536"/>
            <a:chOff x="585216" y="381107"/>
            <a:chExt cx="13459968" cy="6784857"/>
          </a:xfrm>
        </p:grpSpPr>
        <p:grpSp>
          <p:nvGrpSpPr>
            <p:cNvPr id="72" name="icon labels FRENCH">
              <a:extLst>
                <a:ext uri="{FF2B5EF4-FFF2-40B4-BE49-F238E27FC236}">
                  <a16:creationId xmlns:a16="http://schemas.microsoft.com/office/drawing/2014/main" id="{8A674852-45B8-1163-A0DB-A982080AAF9B}"/>
                </a:ext>
              </a:extLst>
            </p:cNvPr>
            <p:cNvGrpSpPr/>
            <p:nvPr/>
          </p:nvGrpSpPr>
          <p:grpSpPr>
            <a:xfrm>
              <a:off x="2850812" y="1234440"/>
              <a:ext cx="9052140" cy="292608"/>
              <a:chOff x="1781757" y="836333"/>
              <a:chExt cx="5657588" cy="182880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FAE26CEC-CB69-D2B4-5294-0AA698ADBB3D}"/>
                  </a:ext>
                </a:extLst>
              </p:cNvPr>
              <p:cNvSpPr txBox="1"/>
              <p:nvPr/>
            </p:nvSpPr>
            <p:spPr>
              <a:xfrm>
                <a:off x="3744514" y="836333"/>
                <a:ext cx="457200" cy="18288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 defTabSz="171450">
                  <a:defRPr/>
                </a:pPr>
                <a:r>
                  <a:rPr lang="en-GB" sz="5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C</a:t>
                </a:r>
                <a:r>
                  <a:rPr lang="en-CA" sz="5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OMP</a:t>
                </a:r>
                <a:r>
                  <a:rPr lang="fr-CA" sz="5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ÉTENCES</a:t>
                </a:r>
                <a:endParaRPr lang="en-CA" sz="500" b="1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FDA9C32C-9E47-A204-2797-0D1FF0A79443}"/>
                  </a:ext>
                </a:extLst>
              </p:cNvPr>
              <p:cNvSpPr txBox="1"/>
              <p:nvPr/>
            </p:nvSpPr>
            <p:spPr>
              <a:xfrm>
                <a:off x="2428714" y="836333"/>
                <a:ext cx="457200" cy="18288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 defTabSz="171450">
                  <a:defRPr/>
                </a:pPr>
                <a:r>
                  <a:rPr lang="fr-CA" sz="5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SAVOIR FAIRE</a:t>
                </a:r>
                <a:endParaRPr lang="en-CA" sz="500" b="1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6696364-0AEB-2D6F-D655-311694BD9068}"/>
                  </a:ext>
                </a:extLst>
              </p:cNvPr>
              <p:cNvSpPr txBox="1"/>
              <p:nvPr/>
            </p:nvSpPr>
            <p:spPr>
              <a:xfrm>
                <a:off x="3098149" y="836333"/>
                <a:ext cx="457200" cy="18288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 defTabSz="171450">
                  <a:defRPr/>
                </a:pPr>
                <a:r>
                  <a:rPr lang="en-GB" sz="5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SAVOIR ÊTRE</a:t>
                </a:r>
                <a:endParaRPr lang="en-CA" sz="500" b="1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0DE81BE3-B231-FCD8-0428-9D84A8C5DCEB}"/>
                  </a:ext>
                </a:extLst>
              </p:cNvPr>
              <p:cNvSpPr txBox="1"/>
              <p:nvPr/>
            </p:nvSpPr>
            <p:spPr>
              <a:xfrm>
                <a:off x="1781757" y="836333"/>
                <a:ext cx="457200" cy="18288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 defTabSz="171450">
                  <a:defRPr/>
                </a:pPr>
                <a:r>
                  <a:rPr lang="fr-CA" sz="5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SAVOIR</a:t>
                </a:r>
                <a:endParaRPr lang="en-CA" sz="500" b="1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F35CF4FC-16B8-327B-CC14-F1EAEE370280}"/>
                  </a:ext>
                </a:extLst>
              </p:cNvPr>
              <p:cNvSpPr txBox="1"/>
              <p:nvPr/>
            </p:nvSpPr>
            <p:spPr>
              <a:xfrm>
                <a:off x="5029804" y="836333"/>
                <a:ext cx="457200" cy="18288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 defTabSz="171450">
                  <a:defRPr/>
                </a:pPr>
                <a:r>
                  <a:rPr lang="en-GB" sz="5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C</a:t>
                </a:r>
                <a:r>
                  <a:rPr lang="en-CA" sz="5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OMP</a:t>
                </a:r>
                <a:r>
                  <a:rPr lang="fr-CA" sz="5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ÉTENCES</a:t>
                </a:r>
                <a:endParaRPr lang="en-CA" sz="500" b="1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510E52A9-12DC-C357-C6F6-7D0201400995}"/>
                  </a:ext>
                </a:extLst>
              </p:cNvPr>
              <p:cNvSpPr txBox="1"/>
              <p:nvPr/>
            </p:nvSpPr>
            <p:spPr>
              <a:xfrm>
                <a:off x="5666067" y="836333"/>
                <a:ext cx="457200" cy="18288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 defTabSz="171450">
                  <a:defRPr/>
                </a:pPr>
                <a:r>
                  <a:rPr lang="fr-CA" sz="5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PROJET </a:t>
                </a:r>
                <a:br>
                  <a:rPr lang="fr-CA" sz="5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</a:br>
                <a:r>
                  <a:rPr lang="fr-CA" sz="5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PROGRAMME</a:t>
                </a:r>
                <a:endParaRPr lang="en-CA" sz="500" b="1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8583BD27-455C-543D-2983-9F074B1CC282}"/>
                  </a:ext>
                </a:extLst>
              </p:cNvPr>
              <p:cNvSpPr txBox="1"/>
              <p:nvPr/>
            </p:nvSpPr>
            <p:spPr>
              <a:xfrm>
                <a:off x="6292075" y="836333"/>
                <a:ext cx="457200" cy="18288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 defTabSz="171450">
                  <a:defRPr/>
                </a:pPr>
                <a:r>
                  <a:rPr lang="fr-CA" sz="5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GROUPE </a:t>
                </a:r>
                <a:br>
                  <a:rPr lang="fr-CA" sz="5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</a:br>
                <a:r>
                  <a:rPr lang="fr-CA" sz="5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COMMUNAUTÈ</a:t>
                </a:r>
                <a:endParaRPr lang="en-CA" sz="500" b="1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83ACF88D-9315-AA48-FA33-403ED0A7700F}"/>
                  </a:ext>
                </a:extLst>
              </p:cNvPr>
              <p:cNvSpPr txBox="1"/>
              <p:nvPr/>
            </p:nvSpPr>
            <p:spPr>
              <a:xfrm>
                <a:off x="6982145" y="836333"/>
                <a:ext cx="457200" cy="18288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 defTabSz="171450">
                  <a:defRPr/>
                </a:pPr>
                <a:r>
                  <a:rPr lang="fr-CA" sz="5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PARCOURS</a:t>
                </a:r>
                <a:endParaRPr lang="en-CA" sz="500" b="1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grpSp>
          <p:nvGrpSpPr>
            <p:cNvPr id="73" name="titles FRENCH">
              <a:extLst>
                <a:ext uri="{FF2B5EF4-FFF2-40B4-BE49-F238E27FC236}">
                  <a16:creationId xmlns:a16="http://schemas.microsoft.com/office/drawing/2014/main" id="{6AEA4ACB-7ECA-4FF2-F1CD-896A24DF6BC2}"/>
                </a:ext>
              </a:extLst>
            </p:cNvPr>
            <p:cNvGrpSpPr/>
            <p:nvPr/>
          </p:nvGrpSpPr>
          <p:grpSpPr>
            <a:xfrm>
              <a:off x="585216" y="381107"/>
              <a:ext cx="13459968" cy="146304"/>
              <a:chOff x="365760" y="274320"/>
              <a:chExt cx="8412480" cy="91440"/>
            </a:xfrm>
          </p:grpSpPr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655C561-254F-3621-C752-C1299E41FC86}"/>
                  </a:ext>
                </a:extLst>
              </p:cNvPr>
              <p:cNvSpPr txBox="1"/>
              <p:nvPr/>
            </p:nvSpPr>
            <p:spPr>
              <a:xfrm>
                <a:off x="6949440" y="274320"/>
                <a:ext cx="1828800" cy="91440"/>
              </a:xfrm>
              <a:prstGeom prst="rect">
                <a:avLst/>
              </a:prstGeom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r" defTabSz="171450">
                  <a:defRPr/>
                </a:pPr>
                <a:r>
                  <a:rPr lang="en-GB" sz="7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Montserrat Black" panose="00000A00000000000000" pitchFamily="2" charset="0"/>
                  </a:rPr>
                  <a:t>ENGAGEMENT ET PARTICIPATION</a:t>
                </a:r>
                <a:endParaRPr lang="en-CA" sz="700" b="1" dirty="0">
                  <a:solidFill>
                    <a:schemeClr val="accent1">
                      <a:lumMod val="75000"/>
                    </a:schemeClr>
                  </a:solidFill>
                  <a:latin typeface="Montserrat SemiBold" panose="00000700000000000000" pitchFamily="2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80C4B34-2954-4853-6868-69198B22E7FF}"/>
                  </a:ext>
                </a:extLst>
              </p:cNvPr>
              <p:cNvSpPr txBox="1"/>
              <p:nvPr/>
            </p:nvSpPr>
            <p:spPr>
              <a:xfrm>
                <a:off x="365760" y="274320"/>
                <a:ext cx="1371600" cy="9144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defTabSz="171450">
                  <a:defRPr/>
                </a:pPr>
                <a:r>
                  <a:rPr lang="en-GB" sz="7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Montserrat Black" panose="00000A00000000000000" pitchFamily="2" charset="0"/>
                  </a:rPr>
                  <a:t>SAVOIRS ET COMPÉTENCES</a:t>
                </a:r>
                <a:endParaRPr lang="en-CA" sz="600" b="1" dirty="0">
                  <a:solidFill>
                    <a:schemeClr val="accent1">
                      <a:lumMod val="75000"/>
                    </a:schemeClr>
                  </a:solidFill>
                  <a:latin typeface="Montserrat SemiBold" panose="00000700000000000000" pitchFamily="2" charset="0"/>
                </a:endParaRPr>
              </a:p>
            </p:txBody>
          </p:sp>
        </p:grpSp>
        <p:grpSp>
          <p:nvGrpSpPr>
            <p:cNvPr id="194" name="classe text left FRENCH">
              <a:extLst>
                <a:ext uri="{FF2B5EF4-FFF2-40B4-BE49-F238E27FC236}">
                  <a16:creationId xmlns:a16="http://schemas.microsoft.com/office/drawing/2014/main" id="{BF2635C7-09E2-722F-CA04-C27DC37B1955}"/>
                </a:ext>
              </a:extLst>
            </p:cNvPr>
            <p:cNvGrpSpPr/>
            <p:nvPr/>
          </p:nvGrpSpPr>
          <p:grpSpPr>
            <a:xfrm>
              <a:off x="1682496" y="2473761"/>
              <a:ext cx="804672" cy="4692203"/>
              <a:chOff x="1051560" y="1546100"/>
              <a:chExt cx="502920" cy="2932627"/>
            </a:xfrm>
          </p:grpSpPr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B472A499-5AC6-CDC2-2E80-487C06C5CAFB}"/>
                  </a:ext>
                </a:extLst>
              </p:cNvPr>
              <p:cNvSpPr/>
              <p:nvPr/>
            </p:nvSpPr>
            <p:spPr>
              <a:xfrm>
                <a:off x="1051560" y="1546100"/>
                <a:ext cx="502920" cy="914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350" b="1" dirty="0" err="1">
                    <a:solidFill>
                      <a:schemeClr val="bg1"/>
                    </a:solidFill>
                    <a:latin typeface="Montserrat ExtraBold" panose="00000900000000000000" pitchFamily="2" charset="0"/>
                  </a:rPr>
                  <a:t>CLASSE</a:t>
                </a:r>
                <a:r>
                  <a:rPr lang="en-CA" sz="350" b="1" dirty="0">
                    <a:solidFill>
                      <a:schemeClr val="bg1"/>
                    </a:solidFill>
                    <a:latin typeface="Montserrat ExtraBold" panose="00000900000000000000" pitchFamily="2" charset="0"/>
                  </a:rPr>
                  <a:t> 1</a:t>
                </a:r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604A74D4-DD77-C81B-5A67-45955180FA03}"/>
                  </a:ext>
                </a:extLst>
              </p:cNvPr>
              <p:cNvSpPr/>
              <p:nvPr/>
            </p:nvSpPr>
            <p:spPr>
              <a:xfrm>
                <a:off x="1051560" y="2259842"/>
                <a:ext cx="502920" cy="914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350" b="1" dirty="0" err="1">
                    <a:solidFill>
                      <a:schemeClr val="bg1"/>
                    </a:solidFill>
                    <a:latin typeface="Montserrat ExtraBold" panose="00000900000000000000" pitchFamily="2" charset="0"/>
                  </a:rPr>
                  <a:t>CLASSE</a:t>
                </a:r>
                <a:r>
                  <a:rPr lang="en-CA" sz="350" b="1" dirty="0">
                    <a:solidFill>
                      <a:schemeClr val="bg1"/>
                    </a:solidFill>
                    <a:latin typeface="Montserrat ExtraBold" panose="00000900000000000000" pitchFamily="2" charset="0"/>
                  </a:rPr>
                  <a:t> 2</a:t>
                </a:r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D36371ED-0ACA-348A-A78E-CBB27AF47C33}"/>
                  </a:ext>
                </a:extLst>
              </p:cNvPr>
              <p:cNvSpPr/>
              <p:nvPr/>
            </p:nvSpPr>
            <p:spPr>
              <a:xfrm>
                <a:off x="1051560" y="2957848"/>
                <a:ext cx="502920" cy="914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350" b="1" dirty="0" err="1">
                    <a:solidFill>
                      <a:schemeClr val="bg1"/>
                    </a:solidFill>
                    <a:latin typeface="Montserrat ExtraBold" panose="00000900000000000000" pitchFamily="2" charset="0"/>
                  </a:rPr>
                  <a:t>CLASSE</a:t>
                </a:r>
                <a:r>
                  <a:rPr lang="en-CA" sz="350" b="1" dirty="0">
                    <a:solidFill>
                      <a:schemeClr val="bg1"/>
                    </a:solidFill>
                    <a:latin typeface="Montserrat ExtraBold" panose="00000900000000000000" pitchFamily="2" charset="0"/>
                  </a:rPr>
                  <a:t> 3</a:t>
                </a:r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BEB7928F-A41D-8133-74FA-DA648B7E3CB9}"/>
                  </a:ext>
                </a:extLst>
              </p:cNvPr>
              <p:cNvSpPr/>
              <p:nvPr/>
            </p:nvSpPr>
            <p:spPr>
              <a:xfrm>
                <a:off x="1051560" y="3687944"/>
                <a:ext cx="502920" cy="914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350" b="1" dirty="0" err="1">
                    <a:solidFill>
                      <a:schemeClr val="bg1"/>
                    </a:solidFill>
                    <a:latin typeface="Montserrat ExtraBold" panose="00000900000000000000" pitchFamily="2" charset="0"/>
                  </a:rPr>
                  <a:t>CLASSE</a:t>
                </a:r>
                <a:r>
                  <a:rPr lang="en-CA" sz="350" b="1" dirty="0">
                    <a:solidFill>
                      <a:schemeClr val="bg1"/>
                    </a:solidFill>
                    <a:latin typeface="Montserrat ExtraBold" panose="00000900000000000000" pitchFamily="2" charset="0"/>
                  </a:rPr>
                  <a:t> 4</a:t>
                </a:r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E8734D46-173C-C4C1-3599-E7F344144E0B}"/>
                  </a:ext>
                </a:extLst>
              </p:cNvPr>
              <p:cNvSpPr/>
              <p:nvPr/>
            </p:nvSpPr>
            <p:spPr>
              <a:xfrm>
                <a:off x="1051560" y="4387287"/>
                <a:ext cx="502920" cy="914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350" b="1" dirty="0" err="1">
                    <a:solidFill>
                      <a:schemeClr val="bg1"/>
                    </a:solidFill>
                    <a:latin typeface="Montserrat ExtraBold" panose="00000900000000000000" pitchFamily="2" charset="0"/>
                    <a:cs typeface="Calibri" panose="020F0502020204030204" pitchFamily="34" charset="0"/>
                  </a:rPr>
                  <a:t>CLASSE</a:t>
                </a:r>
                <a:r>
                  <a:rPr lang="en-CA" sz="350" b="1" dirty="0">
                    <a:solidFill>
                      <a:schemeClr val="bg1"/>
                    </a:solidFill>
                    <a:latin typeface="Montserrat ExtraBold" panose="00000900000000000000" pitchFamily="2" charset="0"/>
                    <a:cs typeface="Calibri" panose="020F0502020204030204" pitchFamily="34" charset="0"/>
                  </a:rPr>
                  <a:t> 5</a:t>
                </a:r>
              </a:p>
            </p:txBody>
          </p:sp>
        </p:grpSp>
        <p:grpSp>
          <p:nvGrpSpPr>
            <p:cNvPr id="195" name="classe text right FRENCH">
              <a:extLst>
                <a:ext uri="{FF2B5EF4-FFF2-40B4-BE49-F238E27FC236}">
                  <a16:creationId xmlns:a16="http://schemas.microsoft.com/office/drawing/2014/main" id="{3CC54E56-360F-E8CB-A8FE-486BD80E053F}"/>
                </a:ext>
              </a:extLst>
            </p:cNvPr>
            <p:cNvGrpSpPr/>
            <p:nvPr/>
          </p:nvGrpSpPr>
          <p:grpSpPr>
            <a:xfrm>
              <a:off x="12143232" y="2473761"/>
              <a:ext cx="804672" cy="4692203"/>
              <a:chOff x="7589520" y="1546100"/>
              <a:chExt cx="502920" cy="2932627"/>
            </a:xfrm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01BB7896-5056-6809-2492-B3AF10908265}"/>
                  </a:ext>
                </a:extLst>
              </p:cNvPr>
              <p:cNvSpPr/>
              <p:nvPr/>
            </p:nvSpPr>
            <p:spPr>
              <a:xfrm>
                <a:off x="7589520" y="1546100"/>
                <a:ext cx="502920" cy="914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350" b="1" dirty="0" err="1">
                    <a:solidFill>
                      <a:schemeClr val="bg1"/>
                    </a:solidFill>
                    <a:latin typeface="Montserrat ExtraBold" panose="00000900000000000000" pitchFamily="2" charset="0"/>
                  </a:rPr>
                  <a:t>CLASSE</a:t>
                </a:r>
                <a:r>
                  <a:rPr lang="en-CA" sz="350" b="1" dirty="0">
                    <a:solidFill>
                      <a:schemeClr val="bg1"/>
                    </a:solidFill>
                    <a:latin typeface="Montserrat ExtraBold" panose="00000900000000000000" pitchFamily="2" charset="0"/>
                  </a:rPr>
                  <a:t> 1</a:t>
                </a:r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29716490-A79B-2797-9188-F1704817D25C}"/>
                  </a:ext>
                </a:extLst>
              </p:cNvPr>
              <p:cNvSpPr/>
              <p:nvPr/>
            </p:nvSpPr>
            <p:spPr>
              <a:xfrm>
                <a:off x="7589520" y="2259842"/>
                <a:ext cx="502920" cy="914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350" b="1" dirty="0" err="1">
                    <a:solidFill>
                      <a:schemeClr val="bg1"/>
                    </a:solidFill>
                    <a:latin typeface="Montserrat ExtraBold" panose="00000900000000000000" pitchFamily="2" charset="0"/>
                  </a:rPr>
                  <a:t>CLASSE</a:t>
                </a:r>
                <a:r>
                  <a:rPr lang="en-CA" sz="350" b="1" dirty="0">
                    <a:solidFill>
                      <a:schemeClr val="bg1"/>
                    </a:solidFill>
                    <a:latin typeface="Montserrat ExtraBold" panose="00000900000000000000" pitchFamily="2" charset="0"/>
                  </a:rPr>
                  <a:t> 2</a:t>
                </a: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13855E6B-45C1-9647-4733-CF02CC4A028A}"/>
                  </a:ext>
                </a:extLst>
              </p:cNvPr>
              <p:cNvSpPr/>
              <p:nvPr/>
            </p:nvSpPr>
            <p:spPr>
              <a:xfrm>
                <a:off x="7589520" y="2957848"/>
                <a:ext cx="502920" cy="914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350" b="1" dirty="0" err="1">
                    <a:solidFill>
                      <a:schemeClr val="bg1"/>
                    </a:solidFill>
                    <a:latin typeface="Montserrat ExtraBold" panose="00000900000000000000" pitchFamily="2" charset="0"/>
                  </a:rPr>
                  <a:t>CLASSE</a:t>
                </a:r>
                <a:r>
                  <a:rPr lang="en-CA" sz="350" b="1" dirty="0">
                    <a:solidFill>
                      <a:schemeClr val="bg1"/>
                    </a:solidFill>
                    <a:latin typeface="Montserrat ExtraBold" panose="00000900000000000000" pitchFamily="2" charset="0"/>
                  </a:rPr>
                  <a:t> 3</a:t>
                </a: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D34D445F-6F3C-FBC4-1D60-CE15030D4C9E}"/>
                  </a:ext>
                </a:extLst>
              </p:cNvPr>
              <p:cNvSpPr/>
              <p:nvPr/>
            </p:nvSpPr>
            <p:spPr>
              <a:xfrm>
                <a:off x="7589520" y="3687944"/>
                <a:ext cx="502920" cy="914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350" b="1" dirty="0" err="1">
                    <a:solidFill>
                      <a:schemeClr val="bg1"/>
                    </a:solidFill>
                    <a:latin typeface="Montserrat ExtraBold" panose="00000900000000000000" pitchFamily="2" charset="0"/>
                  </a:rPr>
                  <a:t>CLASSE</a:t>
                </a:r>
                <a:r>
                  <a:rPr lang="en-CA" sz="350" b="1" dirty="0">
                    <a:solidFill>
                      <a:schemeClr val="bg1"/>
                    </a:solidFill>
                    <a:latin typeface="Montserrat ExtraBold" panose="00000900000000000000" pitchFamily="2" charset="0"/>
                  </a:rPr>
                  <a:t> 4</a:t>
                </a:r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A32726D0-FB01-2491-31C3-7434694EA805}"/>
                  </a:ext>
                </a:extLst>
              </p:cNvPr>
              <p:cNvSpPr/>
              <p:nvPr/>
            </p:nvSpPr>
            <p:spPr>
              <a:xfrm>
                <a:off x="7589520" y="4387287"/>
                <a:ext cx="502920" cy="914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350" b="1" dirty="0" err="1">
                    <a:solidFill>
                      <a:schemeClr val="bg1"/>
                    </a:solidFill>
                    <a:latin typeface="Montserrat ExtraBold" panose="00000900000000000000" pitchFamily="2" charset="0"/>
                    <a:cs typeface="Calibri" panose="020F0502020204030204" pitchFamily="34" charset="0"/>
                  </a:rPr>
                  <a:t>CLASSE</a:t>
                </a:r>
                <a:r>
                  <a:rPr lang="en-CA" sz="350" b="1" dirty="0">
                    <a:solidFill>
                      <a:schemeClr val="bg1"/>
                    </a:solidFill>
                    <a:latin typeface="Montserrat ExtraBold" panose="00000900000000000000" pitchFamily="2" charset="0"/>
                    <a:cs typeface="Calibri" panose="020F0502020204030204" pitchFamily="34" charset="0"/>
                  </a:rPr>
                  <a:t> 5</a:t>
                </a:r>
              </a:p>
            </p:txBody>
          </p:sp>
        </p:grpSp>
      </p:grpSp>
      <p:grpSp>
        <p:nvGrpSpPr>
          <p:cNvPr id="2" name="icon labels ENGLISH">
            <a:extLst>
              <a:ext uri="{FF2B5EF4-FFF2-40B4-BE49-F238E27FC236}">
                <a16:creationId xmlns:a16="http://schemas.microsoft.com/office/drawing/2014/main" id="{06173A15-746B-74C4-9CC8-912CE7365924}"/>
              </a:ext>
            </a:extLst>
          </p:cNvPr>
          <p:cNvGrpSpPr/>
          <p:nvPr/>
        </p:nvGrpSpPr>
        <p:grpSpPr>
          <a:xfrm>
            <a:off x="1781757" y="909825"/>
            <a:ext cx="5659689" cy="182880"/>
            <a:chOff x="1781757" y="996086"/>
            <a:chExt cx="5659689" cy="18288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D320583-22E8-4F2C-A889-F9DCD37A49F7}"/>
                </a:ext>
              </a:extLst>
            </p:cNvPr>
            <p:cNvSpPr txBox="1"/>
            <p:nvPr/>
          </p:nvSpPr>
          <p:spPr>
            <a:xfrm>
              <a:off x="1781757" y="996086"/>
              <a:ext cx="457200" cy="18288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171450">
                <a:defRPr/>
              </a:pPr>
              <a:r>
                <a:rPr lang="en-CA" sz="500" dirty="0">
                  <a:solidFill>
                    <a:schemeClr val="accent1">
                      <a:lumMod val="75000"/>
                    </a:schemeClr>
                  </a:solidFill>
                  <a:latin typeface="Montserrat SemiBold" panose="00000700000000000000" pitchFamily="2" charset="0"/>
                </a:rPr>
                <a:t>KNOWLEDGE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3CBD6F3-5182-428F-8D02-E85FF1E86ACB}"/>
                </a:ext>
              </a:extLst>
            </p:cNvPr>
            <p:cNvSpPr txBox="1"/>
            <p:nvPr/>
          </p:nvSpPr>
          <p:spPr>
            <a:xfrm>
              <a:off x="2428714" y="996086"/>
              <a:ext cx="457200" cy="18288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>
              <a:defPPr>
                <a:defRPr lang="en-US"/>
              </a:defPPr>
              <a:lvl1pPr marR="0" lvl="0" indent="0" algn="ctr" defTabSz="17145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00" b="1">
                  <a:solidFill>
                    <a:schemeClr val="accent1">
                      <a:lumMod val="75000"/>
                    </a:schemeClr>
                  </a:solidFill>
                  <a:latin typeface="+mj-lt"/>
                </a:defRPr>
              </a:lvl1pPr>
            </a:lstStyle>
            <a:p>
              <a:r>
                <a:rPr lang="en-CA" sz="500" b="0" dirty="0">
                  <a:latin typeface="Montserrat SemiBold" panose="00000700000000000000" pitchFamily="2" charset="0"/>
                </a:rPr>
                <a:t>SKILL,</a:t>
              </a:r>
              <a:br>
                <a:rPr lang="en-CA" sz="500" b="0" dirty="0">
                  <a:latin typeface="Montserrat SemiBold" panose="00000700000000000000" pitchFamily="2" charset="0"/>
                </a:rPr>
              </a:br>
              <a:r>
                <a:rPr lang="en-CA" sz="500" b="0" dirty="0">
                  <a:latin typeface="Montserrat SemiBold" panose="00000700000000000000" pitchFamily="2" charset="0"/>
                </a:rPr>
                <a:t>KNOWHOW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887C5AE-4074-4C35-B832-D10D01C8B787}"/>
                </a:ext>
              </a:extLst>
            </p:cNvPr>
            <p:cNvSpPr txBox="1"/>
            <p:nvPr/>
          </p:nvSpPr>
          <p:spPr>
            <a:xfrm>
              <a:off x="3098149" y="996086"/>
              <a:ext cx="457200" cy="18288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>
              <a:defPPr>
                <a:defRPr lang="en-US"/>
              </a:defPPr>
              <a:lvl1pPr marR="0" lvl="0" indent="0" algn="ctr" defTabSz="17145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00" b="1">
                  <a:solidFill>
                    <a:schemeClr val="accent1">
                      <a:lumMod val="75000"/>
                    </a:schemeClr>
                  </a:solidFill>
                  <a:latin typeface="+mj-lt"/>
                </a:defRPr>
              </a:lvl1pPr>
            </a:lstStyle>
            <a:p>
              <a:r>
                <a:rPr lang="en-CA" sz="500" b="0" dirty="0">
                  <a:latin typeface="Montserrat SemiBold" panose="00000700000000000000" pitchFamily="2" charset="0"/>
                </a:rPr>
                <a:t>ATTITUDES &amp;</a:t>
              </a:r>
            </a:p>
            <a:p>
              <a:r>
                <a:rPr lang="en-CA" sz="500" b="0" dirty="0">
                  <a:latin typeface="Montserrat SemiBold" panose="00000700000000000000" pitchFamily="2" charset="0"/>
                </a:rPr>
                <a:t>BEHAVIOURS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4D59BDA9-64BA-4809-969C-D53E99881673}"/>
                </a:ext>
              </a:extLst>
            </p:cNvPr>
            <p:cNvSpPr txBox="1"/>
            <p:nvPr/>
          </p:nvSpPr>
          <p:spPr>
            <a:xfrm>
              <a:off x="3722629" y="996086"/>
              <a:ext cx="457200" cy="18288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>
              <a:defPPr>
                <a:defRPr lang="en-US"/>
              </a:defPPr>
              <a:lvl1pPr marR="0" lvl="0" indent="0" algn="ctr" defTabSz="17145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00" b="1">
                  <a:solidFill>
                    <a:schemeClr val="accent1">
                      <a:lumMod val="75000"/>
                    </a:schemeClr>
                  </a:solidFill>
                  <a:latin typeface="+mj-lt"/>
                </a:defRPr>
              </a:lvl1pPr>
            </a:lstStyle>
            <a:p>
              <a:r>
                <a:rPr lang="en-CA" sz="500" b="0" dirty="0">
                  <a:latin typeface="Montserrat SemiBold" panose="00000700000000000000" pitchFamily="2" charset="0"/>
                </a:rPr>
                <a:t>COMPETENCY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48A48B1-4528-4318-98DB-00ED708CE79D}"/>
                </a:ext>
              </a:extLst>
            </p:cNvPr>
            <p:cNvSpPr txBox="1"/>
            <p:nvPr/>
          </p:nvSpPr>
          <p:spPr>
            <a:xfrm>
              <a:off x="5029804" y="996086"/>
              <a:ext cx="457200" cy="18288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>
              <a:defPPr>
                <a:defRPr lang="en-US"/>
              </a:defPPr>
              <a:lvl1pPr marR="0" lvl="0" indent="0" algn="ctr" defTabSz="17145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00" b="1">
                  <a:solidFill>
                    <a:schemeClr val="accent1">
                      <a:lumMod val="75000"/>
                    </a:schemeClr>
                  </a:solidFill>
                </a:defRPr>
              </a:lvl1pPr>
            </a:lstStyle>
            <a:p>
              <a:r>
                <a:rPr lang="en-CA" sz="500" b="0" dirty="0">
                  <a:latin typeface="Montserrat SemiBold" panose="00000700000000000000" pitchFamily="2" charset="0"/>
                </a:rPr>
                <a:t>EXPERIENCE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F29B4FA-C27A-4C4E-8187-5253024DC1D0}"/>
                </a:ext>
              </a:extLst>
            </p:cNvPr>
            <p:cNvSpPr txBox="1"/>
            <p:nvPr/>
          </p:nvSpPr>
          <p:spPr>
            <a:xfrm>
              <a:off x="5666067" y="996086"/>
              <a:ext cx="457200" cy="18288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>
              <a:defPPr>
                <a:defRPr lang="en-US"/>
              </a:defPPr>
              <a:lvl1pPr marR="0" lvl="0" indent="0" algn="ctr" defTabSz="17145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00" b="1">
                  <a:solidFill>
                    <a:schemeClr val="accent1">
                      <a:lumMod val="75000"/>
                    </a:schemeClr>
                  </a:solidFill>
                </a:defRPr>
              </a:lvl1pPr>
            </a:lstStyle>
            <a:p>
              <a:r>
                <a:rPr lang="en-CA" sz="500" b="0" dirty="0">
                  <a:latin typeface="Montserrat SemiBold" panose="00000700000000000000" pitchFamily="2" charset="0"/>
                </a:rPr>
                <a:t>PROJECTS &amp; </a:t>
              </a:r>
              <a:br>
                <a:rPr lang="en-CA" sz="500" b="0" dirty="0">
                  <a:latin typeface="Montserrat SemiBold" panose="00000700000000000000" pitchFamily="2" charset="0"/>
                </a:rPr>
              </a:br>
              <a:r>
                <a:rPr lang="en-CA" sz="500" b="0" dirty="0">
                  <a:latin typeface="Montserrat SemiBold" panose="00000700000000000000" pitchFamily="2" charset="0"/>
                </a:rPr>
                <a:t>ACHIEVEMENTS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67A161C-C7D9-43E2-8C96-8E1105F2C512}"/>
                </a:ext>
              </a:extLst>
            </p:cNvPr>
            <p:cNvSpPr txBox="1"/>
            <p:nvPr/>
          </p:nvSpPr>
          <p:spPr>
            <a:xfrm>
              <a:off x="6292075" y="996086"/>
              <a:ext cx="457200" cy="18288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>
              <a:defPPr>
                <a:defRPr lang="en-US"/>
              </a:defPPr>
              <a:lvl1pPr marR="0" lvl="0" indent="0" algn="ctr" defTabSz="17145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00" b="1">
                  <a:solidFill>
                    <a:schemeClr val="accent1">
                      <a:lumMod val="75000"/>
                    </a:schemeClr>
                  </a:solidFill>
                </a:defRPr>
              </a:lvl1pPr>
            </a:lstStyle>
            <a:p>
              <a:r>
                <a:rPr lang="en-CA" sz="500" b="0" dirty="0">
                  <a:latin typeface="Montserrat SemiBold" panose="00000700000000000000" pitchFamily="2" charset="0"/>
                </a:rPr>
                <a:t>GROUP &amp;</a:t>
              </a:r>
              <a:br>
                <a:rPr lang="en-CA" sz="500" b="0" dirty="0">
                  <a:latin typeface="Montserrat SemiBold" panose="00000700000000000000" pitchFamily="2" charset="0"/>
                </a:rPr>
              </a:br>
              <a:r>
                <a:rPr lang="en-CA" sz="500" b="0" dirty="0">
                  <a:latin typeface="Montserrat SemiBold" panose="00000700000000000000" pitchFamily="2" charset="0"/>
                </a:rPr>
                <a:t>COMMUNITY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FAA025F-4E97-4535-B96A-CC8E06258F18}"/>
                </a:ext>
              </a:extLst>
            </p:cNvPr>
            <p:cNvSpPr txBox="1"/>
            <p:nvPr/>
          </p:nvSpPr>
          <p:spPr>
            <a:xfrm>
              <a:off x="6984246" y="996086"/>
              <a:ext cx="457200" cy="18288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>
              <a:defPPr>
                <a:defRPr lang="en-US"/>
              </a:defPPr>
              <a:lvl1pPr marR="0" lvl="0" indent="0" algn="ctr" defTabSz="17145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00" b="1">
                  <a:solidFill>
                    <a:schemeClr val="accent1">
                      <a:lumMod val="75000"/>
                    </a:schemeClr>
                  </a:solidFill>
                </a:defRPr>
              </a:lvl1pPr>
            </a:lstStyle>
            <a:p>
              <a:r>
                <a:rPr lang="en-CA" sz="500" b="0" dirty="0">
                  <a:latin typeface="Montserrat SemiBold" panose="00000700000000000000" pitchFamily="2" charset="0"/>
                </a:rPr>
                <a:t>PERSONAL</a:t>
              </a:r>
            </a:p>
            <a:p>
              <a:r>
                <a:rPr lang="en-CA" sz="500" b="0" dirty="0">
                  <a:latin typeface="Montserrat SemiBold" panose="00000700000000000000" pitchFamily="2" charset="0"/>
                </a:rPr>
                <a:t>PATHWAYS</a:t>
              </a:r>
            </a:p>
          </p:txBody>
        </p:sp>
      </p:grpSp>
      <p:grpSp>
        <p:nvGrpSpPr>
          <p:cNvPr id="16" name="right list ENGLISH">
            <a:extLst>
              <a:ext uri="{FF2B5EF4-FFF2-40B4-BE49-F238E27FC236}">
                <a16:creationId xmlns:a16="http://schemas.microsoft.com/office/drawing/2014/main" id="{C72FFDC3-D350-742A-A8CF-5210CB6279B2}"/>
              </a:ext>
            </a:extLst>
          </p:cNvPr>
          <p:cNvGrpSpPr/>
          <p:nvPr/>
        </p:nvGrpSpPr>
        <p:grpSpPr>
          <a:xfrm>
            <a:off x="8229600" y="1235711"/>
            <a:ext cx="548640" cy="3015491"/>
            <a:chOff x="8221819" y="1359726"/>
            <a:chExt cx="548640" cy="3015491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BAE18A4-7186-4A3B-BF08-8FD057401837}"/>
                </a:ext>
              </a:extLst>
            </p:cNvPr>
            <p:cNvSpPr txBox="1"/>
            <p:nvPr/>
          </p:nvSpPr>
          <p:spPr>
            <a:xfrm>
              <a:off x="8221819" y="1359726"/>
              <a:ext cx="548640" cy="18288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>
              <a:defPPr>
                <a:defRPr lang="en-US"/>
              </a:defPPr>
              <a:lvl1pPr marR="0" lvl="0" indent="0" algn="ctr" defTabSz="17145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75" b="1" i="0" u="none" strike="noStrike" cap="none" spc="0" normalizeH="0" baseline="0">
                  <a:ln>
                    <a:noFill/>
                  </a:ln>
                  <a:solidFill>
                    <a:srgbClr val="1A7D8E"/>
                  </a:solidFill>
                  <a:effectLst/>
                  <a:uLnTx/>
                  <a:uFillTx/>
                </a:defRPr>
              </a:lvl1pPr>
            </a:lstStyle>
            <a:p>
              <a:r>
                <a:rPr lang="en-CA" sz="500" dirty="0">
                  <a:latin typeface="Montserrat ExtraBold" panose="00000900000000000000" pitchFamily="2" charset="0"/>
                </a:rPr>
                <a:t>DISCOVERY,</a:t>
              </a:r>
            </a:p>
            <a:p>
              <a:r>
                <a:rPr lang="en-CA" sz="500" dirty="0">
                  <a:latin typeface="Montserrat ExtraBold" panose="00000900000000000000" pitchFamily="2" charset="0"/>
                </a:rPr>
                <a:t>DECLARATION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2BBD2D5-638D-4F41-A7BA-D3CC74C4B864}"/>
                </a:ext>
              </a:extLst>
            </p:cNvPr>
            <p:cNvSpPr txBox="1"/>
            <p:nvPr/>
          </p:nvSpPr>
          <p:spPr>
            <a:xfrm>
              <a:off x="8221819" y="2062869"/>
              <a:ext cx="548640" cy="18288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>
              <a:defPPr>
                <a:defRPr lang="en-US"/>
              </a:defPPr>
              <a:lvl1pPr marR="0" lvl="0" indent="0" algn="ctr" defTabSz="17145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75" b="1" i="0" u="none" strike="noStrike" cap="none" spc="0" normalizeH="0" baseline="0">
                  <a:ln>
                    <a:noFill/>
                  </a:ln>
                  <a:solidFill>
                    <a:srgbClr val="1A7D8E"/>
                  </a:solidFill>
                  <a:effectLst/>
                  <a:uLnTx/>
                  <a:uFillTx/>
                </a:defRPr>
              </a:lvl1pPr>
            </a:lstStyle>
            <a:p>
              <a:r>
                <a:rPr lang="en-CA" sz="500" dirty="0">
                  <a:latin typeface="Montserrat ExtraBold" panose="00000900000000000000" pitchFamily="2" charset="0"/>
                </a:rPr>
                <a:t>PARTICIPATION,</a:t>
              </a:r>
            </a:p>
            <a:p>
              <a:r>
                <a:rPr lang="en-CA" sz="500" dirty="0">
                  <a:latin typeface="Montserrat ExtraBold" panose="00000900000000000000" pitchFamily="2" charset="0"/>
                </a:rPr>
                <a:t>SUPPORT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011DCBC-8392-452A-8296-2B36B6AFD96D}"/>
                </a:ext>
              </a:extLst>
            </p:cNvPr>
            <p:cNvSpPr txBox="1"/>
            <p:nvPr/>
          </p:nvSpPr>
          <p:spPr>
            <a:xfrm>
              <a:off x="8221819" y="2775377"/>
              <a:ext cx="548640" cy="18288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>
              <a:defPPr>
                <a:defRPr lang="en-US"/>
              </a:defPPr>
              <a:lvl1pPr marR="0" lvl="0" indent="0" algn="ctr" defTabSz="17145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75" b="1" i="0" u="none" strike="noStrike" cap="none" spc="0" normalizeH="0" baseline="0">
                  <a:ln>
                    <a:noFill/>
                  </a:ln>
                  <a:solidFill>
                    <a:srgbClr val="1A7D8E"/>
                  </a:solidFill>
                  <a:effectLst/>
                  <a:uLnTx/>
                  <a:uFillTx/>
                </a:defRPr>
              </a:lvl1pPr>
            </a:lstStyle>
            <a:p>
              <a:r>
                <a:rPr lang="en-CA" sz="500" dirty="0">
                  <a:latin typeface="Montserrat ExtraBold" panose="00000900000000000000" pitchFamily="2" charset="0"/>
                </a:rPr>
                <a:t>ACTIVE</a:t>
              </a:r>
              <a:br>
                <a:rPr lang="en-CA" sz="500" dirty="0">
                  <a:latin typeface="Montserrat ExtraBold" panose="00000900000000000000" pitchFamily="2" charset="0"/>
                </a:rPr>
              </a:br>
              <a:r>
                <a:rPr lang="en-CA" sz="500" dirty="0">
                  <a:latin typeface="Montserrat ExtraBold" panose="00000900000000000000" pitchFamily="2" charset="0"/>
                </a:rPr>
                <a:t>CONTRIBUTION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3BEEF8B-BF73-4FE6-AE0A-7608651A14BE}"/>
                </a:ext>
              </a:extLst>
            </p:cNvPr>
            <p:cNvSpPr txBox="1"/>
            <p:nvPr/>
          </p:nvSpPr>
          <p:spPr>
            <a:xfrm>
              <a:off x="8221819" y="3553016"/>
              <a:ext cx="548640" cy="18288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>
              <a:defPPr>
                <a:defRPr lang="en-US"/>
              </a:defPPr>
              <a:lvl1pPr marR="0" lvl="0" indent="0" algn="ctr" defTabSz="17145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75" b="1" i="0" u="none" strike="noStrike" cap="none" spc="0" normalizeH="0" baseline="0">
                  <a:ln>
                    <a:noFill/>
                  </a:ln>
                  <a:solidFill>
                    <a:srgbClr val="1A7D8E"/>
                  </a:solidFill>
                  <a:effectLst/>
                  <a:uLnTx/>
                  <a:uFillTx/>
                </a:defRPr>
              </a:lvl1pPr>
            </a:lstStyle>
            <a:p>
              <a:r>
                <a:rPr lang="en-CA" sz="500" dirty="0">
                  <a:latin typeface="Montserrat ExtraBold" panose="00000900000000000000" pitchFamily="2" charset="0"/>
                </a:rPr>
                <a:t>CO-CREATION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62133CD-C0D5-4479-9170-4A795D1C023E}"/>
                </a:ext>
              </a:extLst>
            </p:cNvPr>
            <p:cNvSpPr txBox="1"/>
            <p:nvPr/>
          </p:nvSpPr>
          <p:spPr>
            <a:xfrm>
              <a:off x="8221819" y="4192337"/>
              <a:ext cx="548640" cy="18288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>
              <a:defPPr>
                <a:defRPr lang="en-US"/>
              </a:defPPr>
              <a:lvl1pPr marR="0" lvl="0" indent="0" algn="ctr" defTabSz="17145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75" b="1" i="0" u="none" strike="noStrike" cap="none" spc="0" normalizeH="0" baseline="0">
                  <a:ln>
                    <a:noFill/>
                  </a:ln>
                  <a:solidFill>
                    <a:srgbClr val="1A7D8E"/>
                  </a:solidFill>
                  <a:effectLst/>
                  <a:uLnTx/>
                  <a:uFillTx/>
                </a:defRPr>
              </a:lvl1pPr>
            </a:lstStyle>
            <a:p>
              <a:r>
                <a:rPr lang="en-CA" sz="500" dirty="0">
                  <a:latin typeface="Montserrat ExtraBold" panose="00000900000000000000" pitchFamily="2" charset="0"/>
                </a:rPr>
                <a:t>LEADERSHIP</a:t>
              </a:r>
            </a:p>
          </p:txBody>
        </p:sp>
      </p:grpSp>
      <p:grpSp>
        <p:nvGrpSpPr>
          <p:cNvPr id="18" name="right levels ENGLISH">
            <a:extLst>
              <a:ext uri="{FF2B5EF4-FFF2-40B4-BE49-F238E27FC236}">
                <a16:creationId xmlns:a16="http://schemas.microsoft.com/office/drawing/2014/main" id="{10C15465-A94E-237C-853F-195257552CBA}"/>
              </a:ext>
            </a:extLst>
          </p:cNvPr>
          <p:cNvGrpSpPr/>
          <p:nvPr/>
        </p:nvGrpSpPr>
        <p:grpSpPr>
          <a:xfrm>
            <a:off x="7589519" y="1543050"/>
            <a:ext cx="502920" cy="2933384"/>
            <a:chOff x="7559956" y="1603426"/>
            <a:chExt cx="502920" cy="2933384"/>
          </a:xfrm>
        </p:grpSpPr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F251E2E5-1B3D-A688-BBB7-129BB952DA68}"/>
                </a:ext>
              </a:extLst>
            </p:cNvPr>
            <p:cNvSpPr txBox="1"/>
            <p:nvPr/>
          </p:nvSpPr>
          <p:spPr>
            <a:xfrm>
              <a:off x="7559956" y="1603426"/>
              <a:ext cx="502920" cy="9144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171450">
                <a:defRPr/>
              </a:pPr>
              <a:r>
                <a:rPr lang="en-CA" sz="400" b="1" dirty="0">
                  <a:solidFill>
                    <a:srgbClr val="1A7D8E"/>
                  </a:solidFill>
                  <a:latin typeface="Montserrat ExtraBold" panose="00000900000000000000" pitchFamily="2" charset="0"/>
                </a:rPr>
                <a:t>LEVEL 1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CCA411DA-5A89-AB4C-ECBC-889119E9E2D4}"/>
                </a:ext>
              </a:extLst>
            </p:cNvPr>
            <p:cNvSpPr txBox="1"/>
            <p:nvPr/>
          </p:nvSpPr>
          <p:spPr>
            <a:xfrm>
              <a:off x="7559956" y="2317638"/>
              <a:ext cx="502920" cy="9144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171450">
                <a:defRPr/>
              </a:pPr>
              <a:r>
                <a:rPr lang="en-CA" sz="400" b="1" dirty="0">
                  <a:solidFill>
                    <a:srgbClr val="1A7D8E"/>
                  </a:solidFill>
                  <a:latin typeface="Montserrat ExtraBold" panose="00000900000000000000" pitchFamily="2" charset="0"/>
                </a:rPr>
                <a:t>LEVEL 2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1EC61E01-3B57-CBFB-B711-8A8AD9828437}"/>
                </a:ext>
              </a:extLst>
            </p:cNvPr>
            <p:cNvSpPr txBox="1"/>
            <p:nvPr/>
          </p:nvSpPr>
          <p:spPr>
            <a:xfrm>
              <a:off x="7559956" y="3012723"/>
              <a:ext cx="502920" cy="9144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171450">
                <a:defRPr/>
              </a:pPr>
              <a:r>
                <a:rPr lang="en-CA" sz="400" b="1" dirty="0">
                  <a:solidFill>
                    <a:srgbClr val="1A7D8E"/>
                  </a:solidFill>
                  <a:latin typeface="Montserrat ExtraBold" panose="00000900000000000000" pitchFamily="2" charset="0"/>
                </a:rPr>
                <a:t>LEVEL 3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0197B261-1972-3F49-C915-468F23FE4FDF}"/>
                </a:ext>
              </a:extLst>
            </p:cNvPr>
            <p:cNvSpPr txBox="1"/>
            <p:nvPr/>
          </p:nvSpPr>
          <p:spPr>
            <a:xfrm>
              <a:off x="7559956" y="3745375"/>
              <a:ext cx="502920" cy="9144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171450">
                <a:defRPr/>
              </a:pPr>
              <a:r>
                <a:rPr lang="en-CA" sz="400" b="1" dirty="0">
                  <a:solidFill>
                    <a:srgbClr val="1A7D8E"/>
                  </a:solidFill>
                  <a:latin typeface="Montserrat ExtraBold" panose="00000900000000000000" pitchFamily="2" charset="0"/>
                </a:rPr>
                <a:t>LEVEL 4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D6FDFCD6-92AF-A710-3386-179BDC8018F8}"/>
                </a:ext>
              </a:extLst>
            </p:cNvPr>
            <p:cNvSpPr txBox="1"/>
            <p:nvPr/>
          </p:nvSpPr>
          <p:spPr>
            <a:xfrm>
              <a:off x="7559956" y="4445370"/>
              <a:ext cx="502920" cy="9144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171450">
                <a:defRPr/>
              </a:pPr>
              <a:r>
                <a:rPr lang="en-CA" sz="400" b="1" dirty="0">
                  <a:solidFill>
                    <a:srgbClr val="1A7D8E"/>
                  </a:solidFill>
                  <a:latin typeface="Montserrat ExtraBold" panose="00000900000000000000" pitchFamily="2" charset="0"/>
                </a:rPr>
                <a:t>LEVEL 5</a:t>
              </a:r>
            </a:p>
          </p:txBody>
        </p:sp>
      </p:grpSp>
      <p:grpSp>
        <p:nvGrpSpPr>
          <p:cNvPr id="19" name="savoir badge titles ENGLISH">
            <a:extLst>
              <a:ext uri="{FF2B5EF4-FFF2-40B4-BE49-F238E27FC236}">
                <a16:creationId xmlns:a16="http://schemas.microsoft.com/office/drawing/2014/main" id="{326F1F94-5BAB-5485-E920-60989CFA079E}"/>
              </a:ext>
            </a:extLst>
          </p:cNvPr>
          <p:cNvGrpSpPr/>
          <p:nvPr/>
        </p:nvGrpSpPr>
        <p:grpSpPr>
          <a:xfrm>
            <a:off x="1797382" y="1652729"/>
            <a:ext cx="2404332" cy="3102864"/>
            <a:chOff x="1797382" y="1652729"/>
            <a:chExt cx="2404332" cy="310286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E8A38D6-017C-4916-8868-1557EB14304D}"/>
                </a:ext>
              </a:extLst>
            </p:cNvPr>
            <p:cNvSpPr txBox="1"/>
            <p:nvPr/>
          </p:nvSpPr>
          <p:spPr>
            <a:xfrm>
              <a:off x="1797382" y="1652729"/>
              <a:ext cx="457200" cy="182880"/>
            </a:xfrm>
            <a:prstGeom prst="rect">
              <a:avLst/>
            </a:prstGeom>
            <a:noFill/>
          </p:spPr>
          <p:txBody>
            <a:bodyPr wrap="none" tIns="45720" rtlCol="0">
              <a:noAutofit/>
            </a:bodyPr>
            <a:lstStyle/>
            <a:p>
              <a:pPr algn="ctr" defTabSz="171450">
                <a:defRPr/>
              </a:pPr>
              <a:r>
                <a:rPr lang="en-CA" sz="375" b="1" dirty="0">
                  <a:solidFill>
                    <a:srgbClr val="1A7D8E"/>
                  </a:solidFill>
                </a:rPr>
                <a:t>I DISCOVERED</a:t>
              </a:r>
            </a:p>
            <a:p>
              <a:pPr algn="ctr" defTabSz="171450">
                <a:defRPr/>
              </a:pPr>
              <a:r>
                <a:rPr lang="en-CA" sz="375" b="1" dirty="0">
                  <a:solidFill>
                    <a:srgbClr val="1A7D8E"/>
                  </a:solidFill>
                </a:rPr>
                <a:t>I EXPLORED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D9131E2-DDC5-439B-A20D-1A25787897C6}"/>
                </a:ext>
              </a:extLst>
            </p:cNvPr>
            <p:cNvSpPr txBox="1"/>
            <p:nvPr/>
          </p:nvSpPr>
          <p:spPr>
            <a:xfrm>
              <a:off x="1797382" y="2373702"/>
              <a:ext cx="457200" cy="182880"/>
            </a:xfrm>
            <a:prstGeom prst="rect">
              <a:avLst/>
            </a:prstGeom>
            <a:noFill/>
          </p:spPr>
          <p:txBody>
            <a:bodyPr wrap="none" tIns="45720" rtlCol="0">
              <a:noAutofit/>
            </a:bodyPr>
            <a:lstStyle/>
            <a:p>
              <a:pPr algn="ctr" defTabSz="171450">
                <a:defRPr/>
              </a:pPr>
              <a:r>
                <a:rPr lang="en-CA" sz="375" b="1" dirty="0">
                  <a:solidFill>
                    <a:srgbClr val="1A7D8E"/>
                  </a:solidFill>
                </a:rPr>
                <a:t>I’M LEARNING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84C30DF-37BB-408A-8323-C612AE684621}"/>
                </a:ext>
              </a:extLst>
            </p:cNvPr>
            <p:cNvSpPr txBox="1"/>
            <p:nvPr/>
          </p:nvSpPr>
          <p:spPr>
            <a:xfrm>
              <a:off x="1797382" y="3056947"/>
              <a:ext cx="457200" cy="182880"/>
            </a:xfrm>
            <a:prstGeom prst="rect">
              <a:avLst/>
            </a:prstGeom>
            <a:noFill/>
          </p:spPr>
          <p:txBody>
            <a:bodyPr wrap="none" tIns="45720" rtlCol="0">
              <a:noAutofit/>
            </a:bodyPr>
            <a:lstStyle/>
            <a:p>
              <a:pPr algn="ctr" defTabSz="171450">
                <a:defRPr/>
              </a:pPr>
              <a:r>
                <a:rPr lang="en-CA" sz="375" b="1" dirty="0">
                  <a:solidFill>
                    <a:srgbClr val="1A7D8E"/>
                  </a:solidFill>
                </a:rPr>
                <a:t>I’M PRETTY GOOD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EE0B87E-5215-4CC5-B9EA-360CAB959D22}"/>
                </a:ext>
              </a:extLst>
            </p:cNvPr>
            <p:cNvSpPr txBox="1"/>
            <p:nvPr/>
          </p:nvSpPr>
          <p:spPr>
            <a:xfrm>
              <a:off x="1797382" y="3768709"/>
              <a:ext cx="457200" cy="182880"/>
            </a:xfrm>
            <a:prstGeom prst="rect">
              <a:avLst/>
            </a:prstGeom>
            <a:noFill/>
          </p:spPr>
          <p:txBody>
            <a:bodyPr wrap="none" tIns="45720" rtlCol="0">
              <a:noAutofit/>
            </a:bodyPr>
            <a:lstStyle/>
            <a:p>
              <a:pPr algn="ctr" defTabSz="171450">
                <a:defRPr/>
              </a:pPr>
              <a:r>
                <a:rPr lang="en-CA" sz="375" b="1" dirty="0">
                  <a:solidFill>
                    <a:srgbClr val="1A7D8E"/>
                  </a:solidFill>
                </a:rPr>
                <a:t>I’M EXPERT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994CF32-5B19-46A5-BD9E-10F65F7E8DC4}"/>
                </a:ext>
              </a:extLst>
            </p:cNvPr>
            <p:cNvSpPr txBox="1"/>
            <p:nvPr/>
          </p:nvSpPr>
          <p:spPr>
            <a:xfrm>
              <a:off x="1797382" y="4471793"/>
              <a:ext cx="457200" cy="274320"/>
            </a:xfrm>
            <a:prstGeom prst="rect">
              <a:avLst/>
            </a:prstGeom>
            <a:noFill/>
          </p:spPr>
          <p:txBody>
            <a:bodyPr wrap="none" tIns="45720" rtlCol="0">
              <a:noAutofit/>
            </a:bodyPr>
            <a:lstStyle/>
            <a:p>
              <a:pPr algn="ctr" defTabSz="171450">
                <a:defRPr/>
              </a:pPr>
              <a:r>
                <a:rPr lang="en-CA" sz="375" b="1" dirty="0">
                  <a:solidFill>
                    <a:srgbClr val="1A7D8E"/>
                  </a:solidFill>
                </a:rPr>
                <a:t>I CAN MENTOR</a:t>
              </a:r>
            </a:p>
            <a:p>
              <a:pPr algn="ctr" defTabSz="171450">
                <a:defRPr/>
              </a:pPr>
              <a:r>
                <a:rPr lang="en-CA" sz="375" b="1" dirty="0">
                  <a:solidFill>
                    <a:srgbClr val="1A7D8E"/>
                  </a:solidFill>
                </a:rPr>
                <a:t>I CAN COACH</a:t>
              </a:r>
            </a:p>
            <a:p>
              <a:pPr algn="ctr" defTabSz="171450">
                <a:defRPr/>
              </a:pPr>
              <a:r>
                <a:rPr lang="en-CA" sz="375" b="1" dirty="0">
                  <a:solidFill>
                    <a:srgbClr val="1A7D8E"/>
                  </a:solidFill>
                </a:rPr>
                <a:t>I CAN HELP</a:t>
              </a:r>
            </a:p>
            <a:p>
              <a:pPr algn="ctr" defTabSz="171450">
                <a:defRPr/>
              </a:pPr>
              <a:r>
                <a:rPr lang="en-CA" sz="375" b="1" dirty="0">
                  <a:solidFill>
                    <a:srgbClr val="1A7D8E"/>
                  </a:solidFill>
                </a:rPr>
                <a:t>I CAN TEACH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5235C7F-CFD5-4476-A654-AD8B76FAFD4A}"/>
                </a:ext>
              </a:extLst>
            </p:cNvPr>
            <p:cNvSpPr txBox="1"/>
            <p:nvPr/>
          </p:nvSpPr>
          <p:spPr>
            <a:xfrm>
              <a:off x="2441293" y="1652729"/>
              <a:ext cx="457200" cy="182880"/>
            </a:xfrm>
            <a:prstGeom prst="rect">
              <a:avLst/>
            </a:prstGeom>
            <a:noFill/>
          </p:spPr>
          <p:txBody>
            <a:bodyPr wrap="none" tIns="45720" rtlCol="0">
              <a:noAutofit/>
            </a:bodyPr>
            <a:lstStyle/>
            <a:p>
              <a:pPr algn="ctr" defTabSz="171450">
                <a:defRPr/>
              </a:pPr>
              <a:r>
                <a:rPr lang="en-CA" sz="375" b="1" dirty="0">
                  <a:solidFill>
                    <a:srgbClr val="1A7D8E"/>
                  </a:solidFill>
                </a:rPr>
                <a:t>I DISCOVERED</a:t>
              </a:r>
            </a:p>
            <a:p>
              <a:pPr algn="ctr" defTabSz="171450">
                <a:defRPr/>
              </a:pPr>
              <a:r>
                <a:rPr lang="en-CA" sz="375" b="1" dirty="0">
                  <a:solidFill>
                    <a:srgbClr val="1A7D8E"/>
                  </a:solidFill>
                </a:rPr>
                <a:t>I EXPLORED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CC8A438-20B6-4129-9D47-9F06FD32E98F}"/>
                </a:ext>
              </a:extLst>
            </p:cNvPr>
            <p:cNvSpPr txBox="1"/>
            <p:nvPr/>
          </p:nvSpPr>
          <p:spPr>
            <a:xfrm>
              <a:off x="3100329" y="1652729"/>
              <a:ext cx="457200" cy="182880"/>
            </a:xfrm>
            <a:prstGeom prst="rect">
              <a:avLst/>
            </a:prstGeom>
            <a:noFill/>
          </p:spPr>
          <p:txBody>
            <a:bodyPr wrap="none" lIns="0" tIns="45720" rIns="0" bIns="0" rtlCol="0">
              <a:noAutofit/>
            </a:bodyPr>
            <a:lstStyle/>
            <a:p>
              <a:pPr algn="ctr" defTabSz="171450">
                <a:defRPr/>
              </a:pPr>
              <a:r>
                <a:rPr lang="en-CA" sz="375" b="1" dirty="0">
                  <a:solidFill>
                    <a:srgbClr val="1A7D8E"/>
                  </a:solidFill>
                </a:rPr>
                <a:t>I DISCOVERED</a:t>
              </a:r>
            </a:p>
            <a:p>
              <a:pPr algn="ctr" defTabSz="171450">
                <a:defRPr/>
              </a:pPr>
              <a:r>
                <a:rPr lang="en-CA" sz="375" b="1" dirty="0">
                  <a:solidFill>
                    <a:srgbClr val="1A7D8E"/>
                  </a:solidFill>
                </a:rPr>
                <a:t>I EXPLORED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F35164B-C054-4939-A45D-AC35568D24B9}"/>
                </a:ext>
              </a:extLst>
            </p:cNvPr>
            <p:cNvSpPr txBox="1"/>
            <p:nvPr/>
          </p:nvSpPr>
          <p:spPr>
            <a:xfrm>
              <a:off x="2441293" y="3056947"/>
              <a:ext cx="457200" cy="182880"/>
            </a:xfrm>
            <a:prstGeom prst="rect">
              <a:avLst/>
            </a:prstGeom>
            <a:noFill/>
          </p:spPr>
          <p:txBody>
            <a:bodyPr wrap="none" tIns="45720" rtlCol="0">
              <a:noAutofit/>
            </a:bodyPr>
            <a:lstStyle/>
            <a:p>
              <a:pPr algn="ctr" defTabSz="171450">
                <a:defRPr/>
              </a:pPr>
              <a:r>
                <a:rPr lang="en-CA" sz="375" b="1" dirty="0">
                  <a:solidFill>
                    <a:srgbClr val="1A7D8E"/>
                  </a:solidFill>
                </a:rPr>
                <a:t>I CAN DO IT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897C168-2D31-4F91-B8BA-D796F30CF221}"/>
                </a:ext>
              </a:extLst>
            </p:cNvPr>
            <p:cNvSpPr txBox="1"/>
            <p:nvPr/>
          </p:nvSpPr>
          <p:spPr>
            <a:xfrm>
              <a:off x="2441293" y="3768709"/>
              <a:ext cx="457200" cy="18288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 defTabSz="171450">
                <a:defRPr/>
              </a:pPr>
              <a:r>
                <a:rPr lang="en-CA" sz="375" b="1" dirty="0">
                  <a:solidFill>
                    <a:srgbClr val="1A7D8E"/>
                  </a:solidFill>
                </a:rPr>
                <a:t>I CAN MAKE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3046705-92EE-43B2-8871-006171524E31}"/>
                </a:ext>
              </a:extLst>
            </p:cNvPr>
            <p:cNvSpPr txBox="1"/>
            <p:nvPr/>
          </p:nvSpPr>
          <p:spPr>
            <a:xfrm>
              <a:off x="2441293" y="2373702"/>
              <a:ext cx="457200" cy="182880"/>
            </a:xfrm>
            <a:prstGeom prst="rect">
              <a:avLst/>
            </a:prstGeom>
            <a:noFill/>
          </p:spPr>
          <p:txBody>
            <a:bodyPr wrap="none" tIns="45720" rtlCol="0">
              <a:noAutofit/>
            </a:bodyPr>
            <a:lstStyle/>
            <a:p>
              <a:pPr algn="ctr" defTabSz="171450">
                <a:defRPr/>
              </a:pPr>
              <a:r>
                <a:rPr lang="en-CA" sz="375" b="1" dirty="0">
                  <a:solidFill>
                    <a:srgbClr val="1A7D8E"/>
                  </a:solidFill>
                </a:rPr>
                <a:t>I TRIED IT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84C08B1-A65F-426E-B7A7-3C6247E85E13}"/>
                </a:ext>
              </a:extLst>
            </p:cNvPr>
            <p:cNvSpPr txBox="1"/>
            <p:nvPr/>
          </p:nvSpPr>
          <p:spPr>
            <a:xfrm>
              <a:off x="3100329" y="2373702"/>
              <a:ext cx="457200" cy="182880"/>
            </a:xfrm>
            <a:prstGeom prst="rect">
              <a:avLst/>
            </a:prstGeom>
            <a:noFill/>
          </p:spPr>
          <p:txBody>
            <a:bodyPr wrap="none" lIns="0" tIns="45720" rIns="0" bIns="0" rtlCol="0">
              <a:noAutofit/>
            </a:bodyPr>
            <a:lstStyle/>
            <a:p>
              <a:pPr algn="ctr" defTabSz="171450">
                <a:defRPr/>
              </a:pPr>
              <a:r>
                <a:rPr lang="en-CA" sz="375" b="1" dirty="0">
                  <a:solidFill>
                    <a:srgbClr val="1A7D8E"/>
                  </a:solidFill>
                </a:rPr>
                <a:t>I TRIED IT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482E779-100E-4888-BBAA-6CE739A8B3BD}"/>
                </a:ext>
              </a:extLst>
            </p:cNvPr>
            <p:cNvSpPr txBox="1"/>
            <p:nvPr/>
          </p:nvSpPr>
          <p:spPr>
            <a:xfrm>
              <a:off x="2441293" y="4481273"/>
              <a:ext cx="457200" cy="274320"/>
            </a:xfrm>
            <a:prstGeom prst="rect">
              <a:avLst/>
            </a:prstGeom>
            <a:noFill/>
          </p:spPr>
          <p:txBody>
            <a:bodyPr wrap="none" tIns="45720" rtlCol="0">
              <a:noAutofit/>
            </a:bodyPr>
            <a:lstStyle/>
            <a:p>
              <a:pPr algn="ctr" defTabSz="171450">
                <a:defRPr/>
              </a:pPr>
              <a:r>
                <a:rPr lang="en-CA" sz="375" b="1" dirty="0">
                  <a:solidFill>
                    <a:srgbClr val="1A7D8E"/>
                  </a:solidFill>
                </a:rPr>
                <a:t>I CAN MENTOR</a:t>
              </a:r>
            </a:p>
            <a:p>
              <a:pPr algn="ctr" defTabSz="171450">
                <a:defRPr/>
              </a:pPr>
              <a:r>
                <a:rPr lang="en-CA" sz="375" b="1" dirty="0">
                  <a:solidFill>
                    <a:srgbClr val="1A7D8E"/>
                  </a:solidFill>
                </a:rPr>
                <a:t>I CAN COACH</a:t>
              </a:r>
            </a:p>
            <a:p>
              <a:pPr algn="ctr" defTabSz="171450">
                <a:defRPr/>
              </a:pPr>
              <a:r>
                <a:rPr lang="en-CA" sz="375" b="1" dirty="0">
                  <a:solidFill>
                    <a:srgbClr val="1A7D8E"/>
                  </a:solidFill>
                </a:rPr>
                <a:t>I CAN HELP</a:t>
              </a:r>
            </a:p>
            <a:p>
              <a:pPr algn="ctr" defTabSz="171450">
                <a:defRPr/>
              </a:pPr>
              <a:r>
                <a:rPr lang="en-CA" sz="375" b="1" dirty="0">
                  <a:solidFill>
                    <a:srgbClr val="1A7D8E"/>
                  </a:solidFill>
                </a:rPr>
                <a:t>I CAN TEACH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E6E7147-2D5B-4EBB-A976-F476E95B224E}"/>
                </a:ext>
              </a:extLst>
            </p:cNvPr>
            <p:cNvSpPr txBox="1"/>
            <p:nvPr/>
          </p:nvSpPr>
          <p:spPr>
            <a:xfrm>
              <a:off x="3100329" y="4468851"/>
              <a:ext cx="457200" cy="274320"/>
            </a:xfrm>
            <a:prstGeom prst="rect">
              <a:avLst/>
            </a:prstGeom>
            <a:noFill/>
          </p:spPr>
          <p:txBody>
            <a:bodyPr wrap="none" lIns="0" tIns="45720" rIns="0" bIns="0" rtlCol="0">
              <a:noAutofit/>
            </a:bodyPr>
            <a:lstStyle/>
            <a:p>
              <a:pPr algn="ctr" defTabSz="171450">
                <a:defRPr/>
              </a:pPr>
              <a:r>
                <a:rPr lang="en-CA" sz="375" b="1" dirty="0">
                  <a:solidFill>
                    <a:srgbClr val="1A7D8E"/>
                  </a:solidFill>
                </a:rPr>
                <a:t>I CAN MENTOR</a:t>
              </a:r>
            </a:p>
            <a:p>
              <a:pPr algn="ctr" defTabSz="171450">
                <a:defRPr/>
              </a:pPr>
              <a:r>
                <a:rPr lang="en-CA" sz="375" b="1" dirty="0">
                  <a:solidFill>
                    <a:srgbClr val="1A7D8E"/>
                  </a:solidFill>
                </a:rPr>
                <a:t>I CAN COACH</a:t>
              </a:r>
            </a:p>
            <a:p>
              <a:pPr algn="ctr" defTabSz="171450">
                <a:defRPr/>
              </a:pPr>
              <a:r>
                <a:rPr lang="en-CA" sz="375" b="1" dirty="0">
                  <a:solidFill>
                    <a:srgbClr val="1A7D8E"/>
                  </a:solidFill>
                </a:rPr>
                <a:t>I CAN HELP</a:t>
              </a:r>
            </a:p>
            <a:p>
              <a:pPr algn="ctr" defTabSz="171450">
                <a:defRPr/>
              </a:pPr>
              <a:r>
                <a:rPr lang="en-CA" sz="375" b="1" dirty="0">
                  <a:solidFill>
                    <a:srgbClr val="1A7D8E"/>
                  </a:solidFill>
                </a:rPr>
                <a:t>I CAN TEACH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6CA8A89-150B-471E-BB31-24A8856795A0}"/>
                </a:ext>
              </a:extLst>
            </p:cNvPr>
            <p:cNvSpPr txBox="1"/>
            <p:nvPr/>
          </p:nvSpPr>
          <p:spPr>
            <a:xfrm>
              <a:off x="3100329" y="3056947"/>
              <a:ext cx="457200" cy="182880"/>
            </a:xfrm>
            <a:prstGeom prst="rect">
              <a:avLst/>
            </a:prstGeom>
            <a:noFill/>
          </p:spPr>
          <p:txBody>
            <a:bodyPr wrap="none" lIns="0" tIns="45720" rIns="0" bIns="0" rtlCol="0">
              <a:noAutofit/>
            </a:bodyPr>
            <a:lstStyle/>
            <a:p>
              <a:pPr algn="ctr" defTabSz="171450">
                <a:defRPr/>
              </a:pPr>
              <a:r>
                <a:rPr lang="en-CA" sz="375" b="1" dirty="0">
                  <a:solidFill>
                    <a:srgbClr val="1A7D8E"/>
                  </a:solidFill>
                </a:rPr>
                <a:t>I AM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F8E60ED-4AD1-4354-ADEA-EBF7ADAAFAFB}"/>
                </a:ext>
              </a:extLst>
            </p:cNvPr>
            <p:cNvSpPr txBox="1"/>
            <p:nvPr/>
          </p:nvSpPr>
          <p:spPr>
            <a:xfrm>
              <a:off x="3100329" y="3768709"/>
              <a:ext cx="457200" cy="182880"/>
            </a:xfrm>
            <a:prstGeom prst="rect">
              <a:avLst/>
            </a:prstGeom>
            <a:noFill/>
          </p:spPr>
          <p:txBody>
            <a:bodyPr wrap="square" lIns="0" tIns="45720" rIns="0" bIns="0" rtlCol="0">
              <a:noAutofit/>
            </a:bodyPr>
            <a:lstStyle/>
            <a:p>
              <a:pPr algn="ctr" defTabSz="171450">
                <a:defRPr/>
              </a:pPr>
              <a:r>
                <a:rPr lang="en-CA" sz="375" b="1" dirty="0">
                  <a:solidFill>
                    <a:srgbClr val="1A7D8E"/>
                  </a:solidFill>
                </a:rPr>
                <a:t>I MODEL</a:t>
              </a:r>
            </a:p>
            <a:p>
              <a:pPr algn="ctr" defTabSz="171450">
                <a:defRPr/>
              </a:pPr>
              <a:r>
                <a:rPr lang="en-CA" sz="375" b="1" dirty="0">
                  <a:solidFill>
                    <a:srgbClr val="1A7D8E"/>
                  </a:solidFill>
                </a:rPr>
                <a:t>I SHOW HOW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8B0A2113-93C3-4010-ACA6-E32CCC16A9EF}"/>
                </a:ext>
              </a:extLst>
            </p:cNvPr>
            <p:cNvSpPr txBox="1"/>
            <p:nvPr/>
          </p:nvSpPr>
          <p:spPr>
            <a:xfrm>
              <a:off x="3744514" y="1652729"/>
              <a:ext cx="457200" cy="182880"/>
            </a:xfrm>
            <a:prstGeom prst="rect">
              <a:avLst/>
            </a:prstGeom>
            <a:noFill/>
          </p:spPr>
          <p:txBody>
            <a:bodyPr wrap="none" tIns="45720" rtlCol="0">
              <a:noAutofit/>
            </a:bodyPr>
            <a:lstStyle/>
            <a:p>
              <a:pPr algn="ctr" defTabSz="171450">
                <a:defRPr/>
              </a:pPr>
              <a:r>
                <a:rPr lang="en-CA" sz="375" b="1" dirty="0">
                  <a:solidFill>
                    <a:srgbClr val="1A7D8E"/>
                  </a:solidFill>
                </a:rPr>
                <a:t>I AM DISCOVERING</a:t>
              </a:r>
            </a:p>
            <a:p>
              <a:pPr algn="ctr" defTabSz="171450">
                <a:defRPr/>
              </a:pPr>
              <a:r>
                <a:rPr lang="en-CA" sz="375" b="1" dirty="0">
                  <a:solidFill>
                    <a:srgbClr val="1A7D8E"/>
                  </a:solidFill>
                </a:rPr>
                <a:t>I AM EXPLORING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E3FA167F-AE7C-436C-9813-04C1D5D2D656}"/>
                </a:ext>
              </a:extLst>
            </p:cNvPr>
            <p:cNvSpPr txBox="1"/>
            <p:nvPr/>
          </p:nvSpPr>
          <p:spPr>
            <a:xfrm>
              <a:off x="3744514" y="2373702"/>
              <a:ext cx="457200" cy="182880"/>
            </a:xfrm>
            <a:prstGeom prst="rect">
              <a:avLst/>
            </a:prstGeom>
            <a:noFill/>
          </p:spPr>
          <p:txBody>
            <a:bodyPr wrap="none" tIns="45720" rtlCol="0">
              <a:noAutofit/>
            </a:bodyPr>
            <a:lstStyle/>
            <a:p>
              <a:pPr algn="ctr" defTabSz="171450">
                <a:defRPr/>
              </a:pPr>
              <a:r>
                <a:rPr lang="en-CA" sz="375" b="1" dirty="0">
                  <a:solidFill>
                    <a:srgbClr val="1A7D8E"/>
                  </a:solidFill>
                </a:rPr>
                <a:t>I DID IT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32A4B5D6-89A8-46EA-A93D-C36B56378A5F}"/>
                </a:ext>
              </a:extLst>
            </p:cNvPr>
            <p:cNvSpPr txBox="1"/>
            <p:nvPr/>
          </p:nvSpPr>
          <p:spPr>
            <a:xfrm>
              <a:off x="3744514" y="3768709"/>
              <a:ext cx="457200" cy="182880"/>
            </a:xfrm>
            <a:prstGeom prst="rect">
              <a:avLst/>
            </a:prstGeom>
            <a:noFill/>
          </p:spPr>
          <p:txBody>
            <a:bodyPr wrap="none" tIns="45720" rtlCol="0">
              <a:noAutofit/>
            </a:bodyPr>
            <a:lstStyle/>
            <a:p>
              <a:pPr algn="ctr" defTabSz="171450">
                <a:defRPr/>
              </a:pPr>
              <a:r>
                <a:rPr lang="en-CA" sz="375" b="1" dirty="0">
                  <a:solidFill>
                    <a:srgbClr val="1A7D8E"/>
                  </a:solidFill>
                </a:rPr>
                <a:t>I DO IT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1184D9FD-D6D9-494C-80DF-74F76AA0C4A0}"/>
                </a:ext>
              </a:extLst>
            </p:cNvPr>
            <p:cNvSpPr txBox="1"/>
            <p:nvPr/>
          </p:nvSpPr>
          <p:spPr>
            <a:xfrm>
              <a:off x="3744514" y="3056947"/>
              <a:ext cx="457200" cy="182880"/>
            </a:xfrm>
            <a:prstGeom prst="rect">
              <a:avLst/>
            </a:prstGeom>
            <a:noFill/>
          </p:spPr>
          <p:txBody>
            <a:bodyPr wrap="none" tIns="45720" rtlCol="0">
              <a:noAutofit/>
            </a:bodyPr>
            <a:lstStyle/>
            <a:p>
              <a:pPr defTabSz="171450">
                <a:defRPr/>
              </a:pPr>
              <a:r>
                <a:rPr lang="en-CA" sz="375" b="1" dirty="0">
                  <a:solidFill>
                    <a:srgbClr val="1A7D8E"/>
                  </a:solidFill>
                </a:rPr>
                <a:t>I CAN DO IT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9888760E-B03F-4414-B782-134ED21E0BA9}"/>
                </a:ext>
              </a:extLst>
            </p:cNvPr>
            <p:cNvSpPr txBox="1"/>
            <p:nvPr/>
          </p:nvSpPr>
          <p:spPr>
            <a:xfrm>
              <a:off x="3744514" y="4473747"/>
              <a:ext cx="457200" cy="274320"/>
            </a:xfrm>
            <a:prstGeom prst="rect">
              <a:avLst/>
            </a:prstGeom>
            <a:noFill/>
          </p:spPr>
          <p:txBody>
            <a:bodyPr wrap="none" tIns="45720" rtlCol="0">
              <a:noAutofit/>
            </a:bodyPr>
            <a:lstStyle/>
            <a:p>
              <a:pPr algn="ctr" defTabSz="171450">
                <a:defRPr/>
              </a:pPr>
              <a:r>
                <a:rPr lang="en-CA" sz="375" b="1" dirty="0">
                  <a:solidFill>
                    <a:srgbClr val="1A7D8E"/>
                  </a:solidFill>
                </a:rPr>
                <a:t>I CAN MENTOR</a:t>
              </a:r>
            </a:p>
            <a:p>
              <a:pPr algn="ctr" defTabSz="171450">
                <a:defRPr/>
              </a:pPr>
              <a:r>
                <a:rPr lang="en-CA" sz="375" b="1" dirty="0">
                  <a:solidFill>
                    <a:srgbClr val="1A7D8E"/>
                  </a:solidFill>
                </a:rPr>
                <a:t>I CAN COACH</a:t>
              </a:r>
            </a:p>
            <a:p>
              <a:pPr algn="ctr" defTabSz="171450">
                <a:defRPr/>
              </a:pPr>
              <a:r>
                <a:rPr lang="en-CA" sz="375" b="1" dirty="0">
                  <a:solidFill>
                    <a:srgbClr val="1A7D8E"/>
                  </a:solidFill>
                </a:rPr>
                <a:t>I CAN HELP</a:t>
              </a:r>
            </a:p>
            <a:p>
              <a:pPr algn="ctr" defTabSz="171450">
                <a:defRPr/>
              </a:pPr>
              <a:r>
                <a:rPr lang="en-CA" sz="375" b="1" dirty="0">
                  <a:solidFill>
                    <a:srgbClr val="1A7D8E"/>
                  </a:solidFill>
                </a:rPr>
                <a:t>I CAN TEACH</a:t>
              </a:r>
            </a:p>
          </p:txBody>
        </p:sp>
      </p:grpSp>
      <p:grpSp>
        <p:nvGrpSpPr>
          <p:cNvPr id="20" name="engagement badge titles ENGLISH">
            <a:extLst>
              <a:ext uri="{FF2B5EF4-FFF2-40B4-BE49-F238E27FC236}">
                <a16:creationId xmlns:a16="http://schemas.microsoft.com/office/drawing/2014/main" id="{699D4FA6-53A9-6237-7C9B-7634EE7DB9DD}"/>
              </a:ext>
            </a:extLst>
          </p:cNvPr>
          <p:cNvGrpSpPr/>
          <p:nvPr/>
        </p:nvGrpSpPr>
        <p:grpSpPr>
          <a:xfrm>
            <a:off x="5029805" y="1652729"/>
            <a:ext cx="2411642" cy="3095338"/>
            <a:chOff x="5029804" y="1652729"/>
            <a:chExt cx="2411642" cy="309533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73AA325-1CEC-4654-AA23-EB239D956F25}"/>
                </a:ext>
              </a:extLst>
            </p:cNvPr>
            <p:cNvSpPr txBox="1"/>
            <p:nvPr/>
          </p:nvSpPr>
          <p:spPr>
            <a:xfrm>
              <a:off x="5029804" y="1652729"/>
              <a:ext cx="457200" cy="182880"/>
            </a:xfrm>
            <a:prstGeom prst="rect">
              <a:avLst/>
            </a:prstGeom>
            <a:noFill/>
          </p:spPr>
          <p:txBody>
            <a:bodyPr wrap="none" lIns="0" tIns="45720" rIns="0" bIns="0" rtlCol="0">
              <a:noAutofit/>
            </a:bodyPr>
            <a:lstStyle>
              <a:defPPr>
                <a:defRPr lang="en-US"/>
              </a:defPPr>
              <a:lvl1pPr marR="0" lvl="0" indent="0" algn="ctr" defTabSz="17145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75" b="1" i="0" u="none" strike="noStrike" cap="none" spc="0" normalizeH="0" baseline="0">
                  <a:ln>
                    <a:noFill/>
                  </a:ln>
                  <a:solidFill>
                    <a:srgbClr val="1A7D8E"/>
                  </a:solidFill>
                  <a:effectLst/>
                  <a:uLnTx/>
                  <a:uFillTx/>
                </a:defRPr>
              </a:lvl1pPr>
            </a:lstStyle>
            <a:p>
              <a:r>
                <a:rPr lang="en-CA" dirty="0"/>
                <a:t>I WATCHED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EEECBFB-C6B6-41FC-B941-F61C0287AB37}"/>
                </a:ext>
              </a:extLst>
            </p:cNvPr>
            <p:cNvSpPr txBox="1"/>
            <p:nvPr/>
          </p:nvSpPr>
          <p:spPr>
            <a:xfrm>
              <a:off x="5029804" y="2373702"/>
              <a:ext cx="457200" cy="182880"/>
            </a:xfrm>
            <a:prstGeom prst="rect">
              <a:avLst/>
            </a:prstGeom>
            <a:noFill/>
          </p:spPr>
          <p:txBody>
            <a:bodyPr wrap="none" lIns="0" tIns="45720" rIns="0" bIns="0" rtlCol="0">
              <a:noAutofit/>
            </a:bodyPr>
            <a:lstStyle>
              <a:defPPr>
                <a:defRPr lang="en-US"/>
              </a:defPPr>
              <a:lvl1pPr marR="0" lvl="0" indent="0" algn="ctr" defTabSz="17145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75" b="1" i="0" u="none" strike="noStrike" cap="none" spc="0" normalizeH="0" baseline="0">
                  <a:ln>
                    <a:noFill/>
                  </a:ln>
                  <a:solidFill>
                    <a:srgbClr val="1A7D8E"/>
                  </a:solidFill>
                  <a:effectLst/>
                  <a:uLnTx/>
                  <a:uFillTx/>
                </a:defRPr>
              </a:lvl1pPr>
            </a:lstStyle>
            <a:p>
              <a:r>
                <a:rPr lang="en-CA" dirty="0"/>
                <a:t>I PARTICIPATED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93B4CD2-34C0-4666-B39C-5F68A6538E3F}"/>
                </a:ext>
              </a:extLst>
            </p:cNvPr>
            <p:cNvSpPr txBox="1"/>
            <p:nvPr/>
          </p:nvSpPr>
          <p:spPr>
            <a:xfrm>
              <a:off x="5029804" y="3056947"/>
              <a:ext cx="457200" cy="182880"/>
            </a:xfrm>
            <a:prstGeom prst="rect">
              <a:avLst/>
            </a:prstGeom>
            <a:noFill/>
          </p:spPr>
          <p:txBody>
            <a:bodyPr wrap="none" lIns="0" tIns="45720" rIns="0" bIns="0" rtlCol="0">
              <a:noAutofit/>
            </a:bodyPr>
            <a:lstStyle>
              <a:defPPr>
                <a:defRPr lang="en-US"/>
              </a:defPPr>
              <a:lvl1pPr marR="0" lvl="0" indent="0" algn="ctr" defTabSz="17145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75" b="1" i="0" u="none" strike="noStrike" cap="none" spc="0" normalizeH="0" baseline="0">
                  <a:ln>
                    <a:noFill/>
                  </a:ln>
                  <a:solidFill>
                    <a:srgbClr val="1A7D8E"/>
                  </a:solidFill>
                  <a:effectLst/>
                  <a:uLnTx/>
                  <a:uFillTx/>
                </a:defRPr>
              </a:lvl1pPr>
            </a:lstStyle>
            <a:p>
              <a:r>
                <a:rPr lang="en-CA" dirty="0"/>
                <a:t>I CONTRIBUTED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A5EFE64-49F6-4BDF-A216-BF6698299CB0}"/>
                </a:ext>
              </a:extLst>
            </p:cNvPr>
            <p:cNvSpPr txBox="1"/>
            <p:nvPr/>
          </p:nvSpPr>
          <p:spPr>
            <a:xfrm>
              <a:off x="5029804" y="3768709"/>
              <a:ext cx="457200" cy="182880"/>
            </a:xfrm>
            <a:prstGeom prst="rect">
              <a:avLst/>
            </a:prstGeom>
            <a:noFill/>
          </p:spPr>
          <p:txBody>
            <a:bodyPr wrap="none" lIns="0" tIns="45720" rIns="0" bIns="0" rtlCol="0">
              <a:noAutofit/>
            </a:bodyPr>
            <a:lstStyle>
              <a:defPPr>
                <a:defRPr lang="en-US"/>
              </a:defPPr>
              <a:lvl1pPr marR="0" lvl="0" indent="0" algn="ctr" defTabSz="17145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75" b="1" i="0" u="none" strike="noStrike" cap="none" spc="0" normalizeH="0" baseline="0">
                  <a:ln>
                    <a:noFill/>
                  </a:ln>
                  <a:solidFill>
                    <a:srgbClr val="1A7D8E"/>
                  </a:solidFill>
                  <a:effectLst/>
                  <a:uLnTx/>
                  <a:uFillTx/>
                </a:defRPr>
              </a:lvl1pPr>
            </a:lstStyle>
            <a:p>
              <a:r>
                <a:rPr lang="en-CA" dirty="0"/>
                <a:t>I CO-CREATED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497AB45-8790-4AD6-BCD9-A1F43389CB74}"/>
                </a:ext>
              </a:extLst>
            </p:cNvPr>
            <p:cNvSpPr txBox="1"/>
            <p:nvPr/>
          </p:nvSpPr>
          <p:spPr>
            <a:xfrm>
              <a:off x="5029804" y="4473747"/>
              <a:ext cx="457200" cy="274320"/>
            </a:xfrm>
            <a:prstGeom prst="rect">
              <a:avLst/>
            </a:prstGeom>
            <a:noFill/>
          </p:spPr>
          <p:txBody>
            <a:bodyPr wrap="none" lIns="0" tIns="45720" rIns="0" bIns="0" rtlCol="0">
              <a:noAutofit/>
            </a:bodyPr>
            <a:lstStyle>
              <a:defPPr>
                <a:defRPr lang="en-US"/>
              </a:defPPr>
              <a:lvl1pPr marR="0" lvl="0" indent="0" algn="ctr" defTabSz="17145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75" b="1" i="0" u="none" strike="noStrike" cap="none" spc="0" normalizeH="0" baseline="0">
                  <a:ln>
                    <a:noFill/>
                  </a:ln>
                  <a:solidFill>
                    <a:srgbClr val="1A7D8E"/>
                  </a:solidFill>
                  <a:effectLst/>
                  <a:uLnTx/>
                  <a:uFillTx/>
                </a:defRPr>
              </a:lvl1pPr>
            </a:lstStyle>
            <a:p>
              <a:r>
                <a:rPr lang="en-CA" dirty="0"/>
                <a:t>I ORGANISED </a:t>
              </a:r>
            </a:p>
            <a:p>
              <a:r>
                <a:rPr lang="en-CA" dirty="0"/>
                <a:t>I PRODUCED</a:t>
              </a:r>
            </a:p>
            <a:p>
              <a:r>
                <a:rPr lang="en-CA" dirty="0"/>
                <a:t>I DEVELOPED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8F54070-2BD3-4F07-B8FD-978518351B55}"/>
                </a:ext>
              </a:extLst>
            </p:cNvPr>
            <p:cNvSpPr txBox="1"/>
            <p:nvPr/>
          </p:nvSpPr>
          <p:spPr>
            <a:xfrm>
              <a:off x="5666067" y="1652729"/>
              <a:ext cx="457200" cy="182880"/>
            </a:xfrm>
            <a:prstGeom prst="rect">
              <a:avLst/>
            </a:prstGeom>
            <a:noFill/>
          </p:spPr>
          <p:txBody>
            <a:bodyPr wrap="none" lIns="0" tIns="45720" rIns="0" bIns="0" rtlCol="0">
              <a:noAutofit/>
            </a:bodyPr>
            <a:lstStyle>
              <a:defPPr>
                <a:defRPr lang="en-US"/>
              </a:defPPr>
              <a:lvl1pPr marR="0" lvl="0" indent="0" algn="ctr" defTabSz="17145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75" b="1" i="0" u="none" strike="noStrike" cap="none" spc="0" normalizeH="0" baseline="0">
                  <a:ln>
                    <a:noFill/>
                  </a:ln>
                  <a:solidFill>
                    <a:srgbClr val="1A7D8E"/>
                  </a:solidFill>
                  <a:effectLst/>
                  <a:uLnTx/>
                  <a:uFillTx/>
                </a:defRPr>
              </a:lvl1pPr>
            </a:lstStyle>
            <a:p>
              <a:r>
                <a:rPr lang="en-CA" dirty="0"/>
                <a:t>I DISCOVERED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2833496-7E0D-4602-9A57-B384D90DEBDD}"/>
                </a:ext>
              </a:extLst>
            </p:cNvPr>
            <p:cNvSpPr txBox="1"/>
            <p:nvPr/>
          </p:nvSpPr>
          <p:spPr>
            <a:xfrm>
              <a:off x="6292075" y="1652729"/>
              <a:ext cx="457200" cy="182880"/>
            </a:xfrm>
            <a:prstGeom prst="rect">
              <a:avLst/>
            </a:prstGeom>
            <a:noFill/>
          </p:spPr>
          <p:txBody>
            <a:bodyPr wrap="none" lIns="0" tIns="45720" rIns="0" bIns="0" rtlCol="0">
              <a:noAutofit/>
            </a:bodyPr>
            <a:lstStyle>
              <a:defPPr>
                <a:defRPr lang="en-US"/>
              </a:defPPr>
              <a:lvl1pPr marR="0" lvl="0" indent="0" algn="ctr" defTabSz="17145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75" b="1" i="0" u="none" strike="noStrike" cap="none" spc="0" normalizeH="0" baseline="0">
                  <a:ln>
                    <a:noFill/>
                  </a:ln>
                  <a:solidFill>
                    <a:srgbClr val="1A7D8E"/>
                  </a:solidFill>
                  <a:effectLst/>
                  <a:uLnTx/>
                  <a:uFillTx/>
                </a:defRPr>
              </a:lvl1pPr>
            </a:lstStyle>
            <a:p>
              <a:r>
                <a:rPr lang="en-CA" dirty="0"/>
                <a:t>I DISCOVERED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DCA6CE5-0313-43BA-A9AD-80ACA4CDA1D0}"/>
                </a:ext>
              </a:extLst>
            </p:cNvPr>
            <p:cNvSpPr txBox="1"/>
            <p:nvPr/>
          </p:nvSpPr>
          <p:spPr>
            <a:xfrm>
              <a:off x="5666067" y="2373702"/>
              <a:ext cx="457200" cy="182880"/>
            </a:xfrm>
            <a:prstGeom prst="rect">
              <a:avLst/>
            </a:prstGeom>
            <a:noFill/>
          </p:spPr>
          <p:txBody>
            <a:bodyPr wrap="none" lIns="0" tIns="45720" rIns="0" bIns="0" rtlCol="0">
              <a:noAutofit/>
            </a:bodyPr>
            <a:lstStyle>
              <a:defPPr>
                <a:defRPr lang="en-US"/>
              </a:defPPr>
              <a:lvl1pPr marR="0" lvl="0" indent="0" algn="ctr" defTabSz="17145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75" b="1" i="0" u="none" strike="noStrike" cap="none" spc="0" normalizeH="0" baseline="0">
                  <a:ln>
                    <a:noFill/>
                  </a:ln>
                  <a:solidFill>
                    <a:srgbClr val="1A7D8E"/>
                  </a:solidFill>
                  <a:effectLst/>
                  <a:uLnTx/>
                  <a:uFillTx/>
                </a:defRPr>
              </a:lvl1pPr>
            </a:lstStyle>
            <a:p>
              <a:r>
                <a:rPr lang="en-CA" dirty="0"/>
                <a:t>I SUPPORT</a:t>
              </a:r>
            </a:p>
            <a:p>
              <a:r>
                <a:rPr lang="en-CA" dirty="0"/>
                <a:t>I AM A SUPPORTER</a:t>
              </a:r>
            </a:p>
            <a:p>
              <a:r>
                <a:rPr lang="en-CA" dirty="0"/>
                <a:t>I LIKE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ED516CC-4D04-40D8-B8DE-4D9130120C81}"/>
                </a:ext>
              </a:extLst>
            </p:cNvPr>
            <p:cNvSpPr txBox="1"/>
            <p:nvPr/>
          </p:nvSpPr>
          <p:spPr>
            <a:xfrm>
              <a:off x="5666067" y="3056947"/>
              <a:ext cx="457200" cy="182880"/>
            </a:xfrm>
            <a:prstGeom prst="rect">
              <a:avLst/>
            </a:prstGeom>
            <a:noFill/>
          </p:spPr>
          <p:txBody>
            <a:bodyPr wrap="none" lIns="0" tIns="45720" rIns="0" bIns="0" rtlCol="0">
              <a:noAutofit/>
            </a:bodyPr>
            <a:lstStyle>
              <a:defPPr>
                <a:defRPr lang="en-US"/>
              </a:defPPr>
              <a:lvl1pPr marR="0" lvl="0" indent="0" algn="ctr" defTabSz="17145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75" b="1" i="0" u="none" strike="noStrike" cap="none" spc="0" normalizeH="0" baseline="0">
                  <a:ln>
                    <a:noFill/>
                  </a:ln>
                  <a:solidFill>
                    <a:srgbClr val="1A7D8E"/>
                  </a:solidFill>
                  <a:effectLst/>
                  <a:uLnTx/>
                  <a:uFillTx/>
                </a:defRPr>
              </a:lvl1pPr>
            </a:lstStyle>
            <a:p>
              <a:r>
                <a:rPr lang="en-CA" dirty="0"/>
                <a:t>I CONTRIBUTE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DC04CEF-C568-41C0-8197-AFFAE62B6C5B}"/>
                </a:ext>
              </a:extLst>
            </p:cNvPr>
            <p:cNvSpPr txBox="1"/>
            <p:nvPr/>
          </p:nvSpPr>
          <p:spPr>
            <a:xfrm>
              <a:off x="5666067" y="3768709"/>
              <a:ext cx="457200" cy="182880"/>
            </a:xfrm>
            <a:prstGeom prst="rect">
              <a:avLst/>
            </a:prstGeom>
            <a:noFill/>
          </p:spPr>
          <p:txBody>
            <a:bodyPr wrap="none" lIns="0" tIns="45720" rIns="0" bIns="0" rtlCol="0">
              <a:noAutofit/>
            </a:bodyPr>
            <a:lstStyle>
              <a:defPPr>
                <a:defRPr lang="en-US"/>
              </a:defPPr>
              <a:lvl1pPr marR="0" lvl="0" indent="0" algn="ctr" defTabSz="17145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75" b="1" i="0" u="none" strike="noStrike" cap="none" spc="0" normalizeH="0" baseline="0">
                  <a:ln>
                    <a:noFill/>
                  </a:ln>
                  <a:solidFill>
                    <a:srgbClr val="1A7D8E"/>
                  </a:solidFill>
                  <a:effectLst/>
                  <a:uLnTx/>
                  <a:uFillTx/>
                </a:defRPr>
              </a:lvl1pPr>
            </a:lstStyle>
            <a:p>
              <a:r>
                <a:rPr lang="en-CA" dirty="0"/>
                <a:t>I ACT</a:t>
              </a:r>
            </a:p>
            <a:p>
              <a:r>
                <a:rPr lang="en-CA" dirty="0"/>
                <a:t>I DO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5A542B8-DE88-4D48-ACE0-3F322BD9FE7D}"/>
                </a:ext>
              </a:extLst>
            </p:cNvPr>
            <p:cNvSpPr txBox="1"/>
            <p:nvPr/>
          </p:nvSpPr>
          <p:spPr>
            <a:xfrm>
              <a:off x="5666067" y="4473747"/>
              <a:ext cx="457200" cy="274320"/>
            </a:xfrm>
            <a:prstGeom prst="rect">
              <a:avLst/>
            </a:prstGeom>
            <a:noFill/>
          </p:spPr>
          <p:txBody>
            <a:bodyPr wrap="none" lIns="0" tIns="45720" rIns="0" bIns="0" rtlCol="0">
              <a:noAutofit/>
            </a:bodyPr>
            <a:lstStyle>
              <a:defPPr>
                <a:defRPr lang="en-US"/>
              </a:defPPr>
              <a:lvl1pPr marR="0" lvl="0" indent="0" algn="ctr" defTabSz="17145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75" b="1" i="0" u="none" strike="noStrike" cap="none" spc="0" normalizeH="0" baseline="0">
                  <a:ln>
                    <a:noFill/>
                  </a:ln>
                  <a:solidFill>
                    <a:srgbClr val="1A7D8E"/>
                  </a:solidFill>
                  <a:effectLst/>
                  <a:uLnTx/>
                  <a:uFillTx/>
                </a:defRPr>
              </a:lvl1pPr>
            </a:lstStyle>
            <a:p>
              <a:r>
                <a:rPr lang="en-CA" dirty="0"/>
                <a:t>I PILOT</a:t>
              </a:r>
            </a:p>
            <a:p>
              <a:r>
                <a:rPr lang="en-CA" dirty="0"/>
                <a:t>I MAKE</a:t>
              </a:r>
            </a:p>
            <a:p>
              <a:r>
                <a:rPr lang="en-CA" dirty="0"/>
                <a:t>I COACH OTHERS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628B160-6FD1-402D-9E24-4659C5F2DAF2}"/>
                </a:ext>
              </a:extLst>
            </p:cNvPr>
            <p:cNvSpPr txBox="1"/>
            <p:nvPr/>
          </p:nvSpPr>
          <p:spPr>
            <a:xfrm>
              <a:off x="6292075" y="2373702"/>
              <a:ext cx="457200" cy="182880"/>
            </a:xfrm>
            <a:prstGeom prst="rect">
              <a:avLst/>
            </a:prstGeom>
            <a:noFill/>
          </p:spPr>
          <p:txBody>
            <a:bodyPr wrap="none" lIns="0" tIns="45720" rIns="0" bIns="0" rtlCol="0">
              <a:noAutofit/>
            </a:bodyPr>
            <a:lstStyle>
              <a:defPPr>
                <a:defRPr lang="en-US"/>
              </a:defPPr>
              <a:lvl1pPr marR="0" lvl="0" indent="0" algn="ctr" defTabSz="17145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75" b="1" i="0" u="none" strike="noStrike" cap="none" spc="0" normalizeH="0" baseline="0">
                  <a:ln>
                    <a:noFill/>
                  </a:ln>
                  <a:solidFill>
                    <a:srgbClr val="1A7D8E"/>
                  </a:solidFill>
                  <a:effectLst/>
                  <a:uLnTx/>
                  <a:uFillTx/>
                </a:defRPr>
              </a:lvl1pPr>
            </a:lstStyle>
            <a:p>
              <a:r>
                <a:rPr lang="en-CA" dirty="0"/>
                <a:t>I SUPPORT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D113E89-A1AE-40D0-8DDE-BB4984B99915}"/>
                </a:ext>
              </a:extLst>
            </p:cNvPr>
            <p:cNvSpPr txBox="1"/>
            <p:nvPr/>
          </p:nvSpPr>
          <p:spPr>
            <a:xfrm>
              <a:off x="6292075" y="3056947"/>
              <a:ext cx="457200" cy="182880"/>
            </a:xfrm>
            <a:prstGeom prst="rect">
              <a:avLst/>
            </a:prstGeom>
            <a:noFill/>
          </p:spPr>
          <p:txBody>
            <a:bodyPr wrap="none" lIns="0" tIns="45720" rIns="0" bIns="0" rtlCol="0">
              <a:noAutofit/>
            </a:bodyPr>
            <a:lstStyle>
              <a:defPPr>
                <a:defRPr lang="en-US"/>
              </a:defPPr>
              <a:lvl1pPr marR="0" lvl="0" indent="0" algn="ctr" defTabSz="17145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75" b="1" i="0" u="none" strike="noStrike" cap="none" spc="0" normalizeH="0" baseline="0">
                  <a:ln>
                    <a:noFill/>
                  </a:ln>
                  <a:solidFill>
                    <a:srgbClr val="1A7D8E"/>
                  </a:solidFill>
                  <a:effectLst/>
                  <a:uLnTx/>
                  <a:uFillTx/>
                </a:defRPr>
              </a:lvl1pPr>
            </a:lstStyle>
            <a:p>
              <a:r>
                <a:rPr lang="en-CA" dirty="0"/>
                <a:t>I CONTRIBUTE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2C850B6-617C-49C9-9193-19F3D4D3937C}"/>
                </a:ext>
              </a:extLst>
            </p:cNvPr>
            <p:cNvSpPr txBox="1"/>
            <p:nvPr/>
          </p:nvSpPr>
          <p:spPr>
            <a:xfrm>
              <a:off x="6292075" y="3768709"/>
              <a:ext cx="457200" cy="182880"/>
            </a:xfrm>
            <a:prstGeom prst="rect">
              <a:avLst/>
            </a:prstGeom>
            <a:noFill/>
          </p:spPr>
          <p:txBody>
            <a:bodyPr wrap="none" lIns="0" tIns="45720" rIns="0" bIns="0" rtlCol="0">
              <a:noAutofit/>
            </a:bodyPr>
            <a:lstStyle>
              <a:defPPr>
                <a:defRPr lang="en-US"/>
              </a:defPPr>
              <a:lvl1pPr marR="0" lvl="0" indent="0" algn="ctr" defTabSz="17145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75" b="1" i="0" u="none" strike="noStrike" cap="none" spc="0" normalizeH="0" baseline="0">
                  <a:ln>
                    <a:noFill/>
                  </a:ln>
                  <a:solidFill>
                    <a:srgbClr val="1A7D8E"/>
                  </a:solidFill>
                  <a:effectLst/>
                  <a:uLnTx/>
                  <a:uFillTx/>
                </a:defRPr>
              </a:lvl1pPr>
            </a:lstStyle>
            <a:p>
              <a:r>
                <a:rPr lang="en-CA" dirty="0"/>
                <a:t>I LEAD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3159BA2-1E29-4FEC-AEFE-4960F76D8998}"/>
                </a:ext>
              </a:extLst>
            </p:cNvPr>
            <p:cNvSpPr txBox="1"/>
            <p:nvPr/>
          </p:nvSpPr>
          <p:spPr>
            <a:xfrm>
              <a:off x="6292075" y="4473747"/>
              <a:ext cx="457200" cy="274320"/>
            </a:xfrm>
            <a:prstGeom prst="rect">
              <a:avLst/>
            </a:prstGeom>
            <a:noFill/>
          </p:spPr>
          <p:txBody>
            <a:bodyPr wrap="none" lIns="0" tIns="45720" rIns="0" bIns="0" rtlCol="0">
              <a:noAutofit/>
            </a:bodyPr>
            <a:lstStyle>
              <a:defPPr>
                <a:defRPr lang="en-US"/>
              </a:defPPr>
              <a:lvl1pPr marR="0" lvl="0" indent="0" algn="ctr" defTabSz="17145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75" b="1" i="0" u="none" strike="noStrike" cap="none" spc="0" normalizeH="0" baseline="0">
                  <a:ln>
                    <a:noFill/>
                  </a:ln>
                  <a:solidFill>
                    <a:srgbClr val="1A7D8E"/>
                  </a:solidFill>
                  <a:effectLst/>
                  <a:uLnTx/>
                  <a:uFillTx/>
                </a:defRPr>
              </a:lvl1pPr>
            </a:lstStyle>
            <a:p>
              <a:r>
                <a:rPr lang="en-CA" dirty="0"/>
                <a:t>I FOUNDED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A9A00BB-238F-4506-9036-E3053E08177C}"/>
                </a:ext>
              </a:extLst>
            </p:cNvPr>
            <p:cNvSpPr txBox="1"/>
            <p:nvPr/>
          </p:nvSpPr>
          <p:spPr>
            <a:xfrm>
              <a:off x="6984246" y="1652729"/>
              <a:ext cx="457200" cy="182880"/>
            </a:xfrm>
            <a:prstGeom prst="rect">
              <a:avLst/>
            </a:prstGeom>
            <a:noFill/>
          </p:spPr>
          <p:txBody>
            <a:bodyPr wrap="none" lIns="0" tIns="45720" rIns="0" bIns="0" rtlCol="0">
              <a:noAutofit/>
            </a:bodyPr>
            <a:lstStyle>
              <a:defPPr>
                <a:defRPr lang="en-US"/>
              </a:defPPr>
              <a:lvl1pPr marR="0" lvl="0" indent="0" algn="ctr" defTabSz="17145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75" b="1" i="0" u="none" strike="noStrike" cap="none" spc="0" normalizeH="0" baseline="0">
                  <a:ln>
                    <a:noFill/>
                  </a:ln>
                  <a:solidFill>
                    <a:srgbClr val="1A7D8E"/>
                  </a:solidFill>
                  <a:effectLst/>
                  <a:uLnTx/>
                  <a:uFillTx/>
                </a:defRPr>
              </a:lvl1pPr>
            </a:lstStyle>
            <a:p>
              <a:r>
                <a:rPr lang="en-CA" dirty="0"/>
                <a:t>I CHOSE</a:t>
              </a:r>
            </a:p>
            <a:p>
              <a:r>
                <a:rPr lang="en-CA" dirty="0"/>
                <a:t>I CAME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5B47E84-70AA-4177-967C-C017BE835E38}"/>
                </a:ext>
              </a:extLst>
            </p:cNvPr>
            <p:cNvSpPr txBox="1"/>
            <p:nvPr/>
          </p:nvSpPr>
          <p:spPr>
            <a:xfrm>
              <a:off x="6984246" y="2373702"/>
              <a:ext cx="457200" cy="182880"/>
            </a:xfrm>
            <a:prstGeom prst="rect">
              <a:avLst/>
            </a:prstGeom>
            <a:noFill/>
          </p:spPr>
          <p:txBody>
            <a:bodyPr wrap="none" lIns="0" tIns="45720" rIns="0" bIns="0" rtlCol="0">
              <a:noAutofit/>
            </a:bodyPr>
            <a:lstStyle>
              <a:defPPr>
                <a:defRPr lang="en-US"/>
              </a:defPPr>
              <a:lvl1pPr marR="0" lvl="0" indent="0" algn="ctr" defTabSz="17145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75" b="1" i="0" u="none" strike="noStrike" cap="none" spc="0" normalizeH="0" baseline="0">
                  <a:ln>
                    <a:noFill/>
                  </a:ln>
                  <a:solidFill>
                    <a:srgbClr val="1A7D8E"/>
                  </a:solidFill>
                  <a:effectLst/>
                  <a:uLnTx/>
                  <a:uFillTx/>
                </a:defRPr>
              </a:lvl1pPr>
            </a:lstStyle>
            <a:p>
              <a:r>
                <a:rPr lang="en-CA" dirty="0"/>
                <a:t>I STARTED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9C29649-D4A8-4D31-8F38-CC6BD9938F3D}"/>
                </a:ext>
              </a:extLst>
            </p:cNvPr>
            <p:cNvSpPr txBox="1"/>
            <p:nvPr/>
          </p:nvSpPr>
          <p:spPr>
            <a:xfrm>
              <a:off x="6984246" y="3056947"/>
              <a:ext cx="457200" cy="182880"/>
            </a:xfrm>
            <a:prstGeom prst="rect">
              <a:avLst/>
            </a:prstGeom>
            <a:noFill/>
          </p:spPr>
          <p:txBody>
            <a:bodyPr wrap="none" lIns="0" tIns="45720" rIns="0" bIns="0" rtlCol="0">
              <a:noAutofit/>
            </a:bodyPr>
            <a:lstStyle>
              <a:defPPr>
                <a:defRPr lang="en-US"/>
              </a:defPPr>
              <a:lvl1pPr marR="0" lvl="0" indent="0" algn="ctr" defTabSz="17145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75" b="1" i="0" u="none" strike="noStrike" cap="none" spc="0" normalizeH="0" baseline="0">
                  <a:ln>
                    <a:noFill/>
                  </a:ln>
                  <a:solidFill>
                    <a:srgbClr val="1A7D8E"/>
                  </a:solidFill>
                  <a:effectLst/>
                  <a:uLnTx/>
                  <a:uFillTx/>
                </a:defRPr>
              </a:lvl1pPr>
            </a:lstStyle>
            <a:p>
              <a:r>
                <a:rPr lang="en-CA" dirty="0"/>
                <a:t>I AM WORKING ON</a:t>
              </a:r>
            </a:p>
            <a:p>
              <a:r>
                <a:rPr lang="en-CA" dirty="0"/>
                <a:t>I WILL COMPLETE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82A715D-2ED7-4A9F-99B4-FC297951DCB0}"/>
                </a:ext>
              </a:extLst>
            </p:cNvPr>
            <p:cNvSpPr txBox="1"/>
            <p:nvPr/>
          </p:nvSpPr>
          <p:spPr>
            <a:xfrm>
              <a:off x="6984246" y="3768709"/>
              <a:ext cx="457200" cy="182880"/>
            </a:xfrm>
            <a:prstGeom prst="rect">
              <a:avLst/>
            </a:prstGeom>
            <a:noFill/>
          </p:spPr>
          <p:txBody>
            <a:bodyPr wrap="none" lIns="0" tIns="45720" rIns="0" bIns="0" rtlCol="0">
              <a:noAutofit/>
            </a:bodyPr>
            <a:lstStyle>
              <a:defPPr>
                <a:defRPr lang="en-US"/>
              </a:defPPr>
              <a:lvl1pPr marR="0" lvl="0" indent="0" algn="ctr" defTabSz="17145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75" b="1" i="0" u="none" strike="noStrike" cap="none" spc="0" normalizeH="0" baseline="0">
                  <a:ln>
                    <a:noFill/>
                  </a:ln>
                  <a:solidFill>
                    <a:srgbClr val="1A7D8E"/>
                  </a:solidFill>
                  <a:effectLst/>
                  <a:uLnTx/>
                  <a:uFillTx/>
                </a:defRPr>
              </a:lvl1pPr>
            </a:lstStyle>
            <a:p>
              <a:r>
                <a:rPr lang="en-CA" dirty="0"/>
                <a:t>I COMPLETED</a:t>
              </a:r>
            </a:p>
            <a:p>
              <a:endParaRPr lang="en-CA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90B185E-E30F-48BD-BEFA-607C3A395366}"/>
                </a:ext>
              </a:extLst>
            </p:cNvPr>
            <p:cNvSpPr txBox="1"/>
            <p:nvPr/>
          </p:nvSpPr>
          <p:spPr>
            <a:xfrm>
              <a:off x="6984246" y="4473747"/>
              <a:ext cx="457200" cy="274320"/>
            </a:xfrm>
            <a:prstGeom prst="rect">
              <a:avLst/>
            </a:prstGeom>
            <a:noFill/>
          </p:spPr>
          <p:txBody>
            <a:bodyPr wrap="none" lIns="0" tIns="45720" rIns="0" bIns="0" rtlCol="0">
              <a:noAutofit/>
            </a:bodyPr>
            <a:lstStyle>
              <a:defPPr>
                <a:defRPr lang="en-US"/>
              </a:defPPr>
              <a:lvl1pPr marR="0" lvl="0" indent="0" algn="ctr" defTabSz="17145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75" b="1" i="0" u="none" strike="noStrike" cap="none" spc="0" normalizeH="0" baseline="0">
                  <a:ln>
                    <a:noFill/>
                  </a:ln>
                  <a:solidFill>
                    <a:srgbClr val="1A7D8E"/>
                  </a:solidFill>
                  <a:effectLst/>
                  <a:uLnTx/>
                  <a:uFillTx/>
                </a:defRPr>
              </a:lvl1pPr>
            </a:lstStyle>
            <a:p>
              <a:r>
                <a:rPr lang="en-CA" dirty="0"/>
                <a:t>I COACH OTHERS</a:t>
              </a:r>
            </a:p>
            <a:p>
              <a:endParaRPr lang="en-CA" dirty="0"/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87870FD9-B8B6-9CD1-CD6C-230F5E9EC331}"/>
              </a:ext>
            </a:extLst>
          </p:cNvPr>
          <p:cNvSpPr txBox="1"/>
          <p:nvPr/>
        </p:nvSpPr>
        <p:spPr>
          <a:xfrm>
            <a:off x="365760" y="464089"/>
            <a:ext cx="1371600" cy="9144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defTabSz="171450">
              <a:defRPr/>
            </a:pPr>
            <a:r>
              <a:rPr lang="en-GB" sz="700" b="1" dirty="0">
                <a:solidFill>
                  <a:schemeClr val="accent1">
                    <a:lumMod val="75000"/>
                  </a:schemeClr>
                </a:solidFill>
                <a:latin typeface="Montserrat Black" panose="00000A00000000000000" pitchFamily="2" charset="0"/>
              </a:rPr>
              <a:t>KNOWLEDGE AND SKILLS</a:t>
            </a:r>
            <a:endParaRPr lang="en-CA" sz="700" b="1" dirty="0">
              <a:solidFill>
                <a:schemeClr val="accent1">
                  <a:lumMod val="75000"/>
                </a:schemeClr>
              </a:solidFill>
              <a:latin typeface="Montserrat Black" panose="00000A00000000000000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6FFAA28-7114-6EFF-7FA6-C27DC245F258}"/>
              </a:ext>
            </a:extLst>
          </p:cNvPr>
          <p:cNvSpPr txBox="1"/>
          <p:nvPr/>
        </p:nvSpPr>
        <p:spPr>
          <a:xfrm>
            <a:off x="6949440" y="464089"/>
            <a:ext cx="1828800" cy="91440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/>
          <a:p>
            <a:pPr algn="r" defTabSz="171450">
              <a:defRPr/>
            </a:pPr>
            <a:r>
              <a:rPr lang="en-GB" sz="700" b="1" dirty="0">
                <a:solidFill>
                  <a:schemeClr val="accent1">
                    <a:lumMod val="75000"/>
                  </a:schemeClr>
                </a:solidFill>
                <a:latin typeface="Montserrat Black" panose="00000A00000000000000" pitchFamily="2" charset="0"/>
              </a:rPr>
              <a:t>ENGAGEMENT AND PARTICIPATION</a:t>
            </a:r>
            <a:endParaRPr lang="en-CA" sz="800" b="1" dirty="0">
              <a:solidFill>
                <a:schemeClr val="accent1">
                  <a:lumMod val="75000"/>
                </a:schemeClr>
              </a:solidFill>
              <a:latin typeface="Montserrat Black" panose="00000A00000000000000" pitchFamily="2" charset="0"/>
            </a:endParaRPr>
          </a:p>
        </p:txBody>
      </p:sp>
      <p:sp>
        <p:nvSpPr>
          <p:cNvPr id="202" name="activation">
            <a:extLst>
              <a:ext uri="{FF2B5EF4-FFF2-40B4-BE49-F238E27FC236}">
                <a16:creationId xmlns:a16="http://schemas.microsoft.com/office/drawing/2014/main" id="{0AA71A9C-7359-2C84-88BB-98440877FC59}"/>
              </a:ext>
            </a:extLst>
          </p:cNvPr>
          <p:cNvSpPr/>
          <p:nvPr/>
        </p:nvSpPr>
        <p:spPr>
          <a:xfrm rot="5400000">
            <a:off x="2753035" y="2884479"/>
            <a:ext cx="3637930" cy="285750"/>
          </a:xfrm>
          <a:prstGeom prst="chevron">
            <a:avLst>
              <a:gd name="adj" fmla="val 5819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750" dirty="0">
                <a:solidFill>
                  <a:schemeClr val="tx1"/>
                </a:solidFill>
                <a:latin typeface="+mj-lt"/>
              </a:rPr>
              <a:t>ACTIVATION</a:t>
            </a:r>
          </a:p>
        </p:txBody>
      </p:sp>
      <p:grpSp>
        <p:nvGrpSpPr>
          <p:cNvPr id="221" name="left  levels ENGLISH">
            <a:extLst>
              <a:ext uri="{FF2B5EF4-FFF2-40B4-BE49-F238E27FC236}">
                <a16:creationId xmlns:a16="http://schemas.microsoft.com/office/drawing/2014/main" id="{0D29FC35-B4C6-6ED0-EA9C-D540DB2A62F3}"/>
              </a:ext>
            </a:extLst>
          </p:cNvPr>
          <p:cNvGrpSpPr/>
          <p:nvPr/>
        </p:nvGrpSpPr>
        <p:grpSpPr>
          <a:xfrm>
            <a:off x="1051560" y="1543050"/>
            <a:ext cx="502920" cy="2933384"/>
            <a:chOff x="7559956" y="1603426"/>
            <a:chExt cx="502920" cy="2933384"/>
          </a:xfrm>
        </p:grpSpPr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CCF155FA-0A00-492C-E0F7-2A53740542B2}"/>
                </a:ext>
              </a:extLst>
            </p:cNvPr>
            <p:cNvSpPr txBox="1"/>
            <p:nvPr/>
          </p:nvSpPr>
          <p:spPr>
            <a:xfrm>
              <a:off x="7559956" y="1603426"/>
              <a:ext cx="502920" cy="9144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171450">
                <a:defRPr/>
              </a:pPr>
              <a:r>
                <a:rPr lang="en-CA" sz="400" b="1" dirty="0">
                  <a:solidFill>
                    <a:srgbClr val="1A7D8E"/>
                  </a:solidFill>
                  <a:latin typeface="Montserrat ExtraBold" panose="00000900000000000000" pitchFamily="2" charset="0"/>
                </a:rPr>
                <a:t>LEVEL 1</a:t>
              </a: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2EC07B7C-6E79-0672-26C3-9AB13FFD137F}"/>
                </a:ext>
              </a:extLst>
            </p:cNvPr>
            <p:cNvSpPr txBox="1"/>
            <p:nvPr/>
          </p:nvSpPr>
          <p:spPr>
            <a:xfrm>
              <a:off x="7559956" y="2317638"/>
              <a:ext cx="502920" cy="9144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171450">
                <a:defRPr/>
              </a:pPr>
              <a:r>
                <a:rPr lang="en-CA" sz="400" b="1" dirty="0">
                  <a:solidFill>
                    <a:srgbClr val="1A7D8E"/>
                  </a:solidFill>
                  <a:latin typeface="Montserrat ExtraBold" panose="00000900000000000000" pitchFamily="2" charset="0"/>
                </a:rPr>
                <a:t>LEVEL 2</a:t>
              </a: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8B1AC71D-B1D2-45BF-99E9-90C532894012}"/>
                </a:ext>
              </a:extLst>
            </p:cNvPr>
            <p:cNvSpPr txBox="1"/>
            <p:nvPr/>
          </p:nvSpPr>
          <p:spPr>
            <a:xfrm>
              <a:off x="7559956" y="3012723"/>
              <a:ext cx="502920" cy="9144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171450">
                <a:defRPr/>
              </a:pPr>
              <a:r>
                <a:rPr lang="en-CA" sz="400" b="1" dirty="0">
                  <a:solidFill>
                    <a:srgbClr val="1A7D8E"/>
                  </a:solidFill>
                  <a:latin typeface="Montserrat ExtraBold" panose="00000900000000000000" pitchFamily="2" charset="0"/>
                </a:rPr>
                <a:t>LEVEL 3</a:t>
              </a: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705D4022-6851-3DA8-9AAF-465D89E00398}"/>
                </a:ext>
              </a:extLst>
            </p:cNvPr>
            <p:cNvSpPr txBox="1"/>
            <p:nvPr/>
          </p:nvSpPr>
          <p:spPr>
            <a:xfrm>
              <a:off x="7559956" y="3745375"/>
              <a:ext cx="502920" cy="9144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171450">
                <a:defRPr/>
              </a:pPr>
              <a:r>
                <a:rPr lang="en-CA" sz="400" b="1" dirty="0">
                  <a:solidFill>
                    <a:srgbClr val="1A7D8E"/>
                  </a:solidFill>
                  <a:latin typeface="Montserrat ExtraBold" panose="00000900000000000000" pitchFamily="2" charset="0"/>
                </a:rPr>
                <a:t>LEVEL 4</a:t>
              </a: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9ACBC315-3C76-2326-0A79-CEB58DE48AC6}"/>
                </a:ext>
              </a:extLst>
            </p:cNvPr>
            <p:cNvSpPr txBox="1"/>
            <p:nvPr/>
          </p:nvSpPr>
          <p:spPr>
            <a:xfrm>
              <a:off x="7559956" y="4445370"/>
              <a:ext cx="502920" cy="9144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171450">
                <a:defRPr/>
              </a:pPr>
              <a:r>
                <a:rPr lang="en-CA" sz="400" b="1" dirty="0">
                  <a:solidFill>
                    <a:srgbClr val="1A7D8E"/>
                  </a:solidFill>
                  <a:latin typeface="Montserrat ExtraBold" panose="00000900000000000000" pitchFamily="2" charset="0"/>
                </a:rPr>
                <a:t>LEVEL 5</a:t>
              </a:r>
            </a:p>
          </p:txBody>
        </p:sp>
      </p:grpSp>
      <p:grpSp>
        <p:nvGrpSpPr>
          <p:cNvPr id="228" name="left  list ENGLISH">
            <a:extLst>
              <a:ext uri="{FF2B5EF4-FFF2-40B4-BE49-F238E27FC236}">
                <a16:creationId xmlns:a16="http://schemas.microsoft.com/office/drawing/2014/main" id="{F1FE977F-FAA1-C83B-23D7-5E17EA3668F4}"/>
              </a:ext>
            </a:extLst>
          </p:cNvPr>
          <p:cNvGrpSpPr/>
          <p:nvPr/>
        </p:nvGrpSpPr>
        <p:grpSpPr>
          <a:xfrm>
            <a:off x="365760" y="1234441"/>
            <a:ext cx="548640" cy="3015491"/>
            <a:chOff x="8221819" y="1359726"/>
            <a:chExt cx="548640" cy="3015491"/>
          </a:xfrm>
        </p:grpSpPr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0EC0CBD2-3DD9-4FCB-4E4E-1289F697E064}"/>
                </a:ext>
              </a:extLst>
            </p:cNvPr>
            <p:cNvSpPr txBox="1"/>
            <p:nvPr/>
          </p:nvSpPr>
          <p:spPr>
            <a:xfrm>
              <a:off x="8221819" y="1359726"/>
              <a:ext cx="548640" cy="18288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>
              <a:defPPr>
                <a:defRPr lang="en-US"/>
              </a:defPPr>
              <a:lvl1pPr marR="0" lvl="0" indent="0" algn="ctr" defTabSz="17145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75" b="1" i="0" u="none" strike="noStrike" cap="none" spc="0" normalizeH="0" baseline="0">
                  <a:ln>
                    <a:noFill/>
                  </a:ln>
                  <a:solidFill>
                    <a:srgbClr val="1A7D8E"/>
                  </a:solidFill>
                  <a:effectLst/>
                  <a:uLnTx/>
                  <a:uFillTx/>
                </a:defRPr>
              </a:lvl1pPr>
            </a:lstStyle>
            <a:p>
              <a:r>
                <a:rPr lang="en-CA" sz="500" dirty="0">
                  <a:latin typeface="Montserrat ExtraBold" panose="00000900000000000000" pitchFamily="2" charset="0"/>
                </a:rPr>
                <a:t>DISCOVERY,</a:t>
              </a:r>
            </a:p>
            <a:p>
              <a:r>
                <a:rPr lang="en-CA" sz="500" dirty="0">
                  <a:latin typeface="Montserrat ExtraBold" panose="00000900000000000000" pitchFamily="2" charset="0"/>
                </a:rPr>
                <a:t>DECLARATION</a:t>
              </a: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8EF0808D-9377-1951-EDA1-1A4CD124BE23}"/>
                </a:ext>
              </a:extLst>
            </p:cNvPr>
            <p:cNvSpPr txBox="1"/>
            <p:nvPr/>
          </p:nvSpPr>
          <p:spPr>
            <a:xfrm>
              <a:off x="8221819" y="2062869"/>
              <a:ext cx="548640" cy="18288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>
              <a:defPPr>
                <a:defRPr lang="en-US"/>
              </a:defPPr>
              <a:lvl1pPr marR="0" lvl="0" indent="0" algn="ctr" defTabSz="17145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75" b="1" i="0" u="none" strike="noStrike" cap="none" spc="0" normalizeH="0" baseline="0">
                  <a:ln>
                    <a:noFill/>
                  </a:ln>
                  <a:solidFill>
                    <a:srgbClr val="1A7D8E"/>
                  </a:solidFill>
                  <a:effectLst/>
                  <a:uLnTx/>
                  <a:uFillTx/>
                </a:defRPr>
              </a:lvl1pPr>
            </a:lstStyle>
            <a:p>
              <a:r>
                <a:rPr lang="en-CA" sz="500" dirty="0">
                  <a:latin typeface="Montserrat ExtraBold" panose="00000900000000000000" pitchFamily="2" charset="0"/>
                </a:rPr>
                <a:t>PARTICIPATION,</a:t>
              </a:r>
            </a:p>
            <a:p>
              <a:r>
                <a:rPr lang="en-CA" sz="500" dirty="0">
                  <a:latin typeface="Montserrat ExtraBold" panose="00000900000000000000" pitchFamily="2" charset="0"/>
                </a:rPr>
                <a:t>SUPPORT</a:t>
              </a: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431DACBC-77E5-4DBD-A032-90C1D3DA2BB0}"/>
                </a:ext>
              </a:extLst>
            </p:cNvPr>
            <p:cNvSpPr txBox="1"/>
            <p:nvPr/>
          </p:nvSpPr>
          <p:spPr>
            <a:xfrm>
              <a:off x="8221819" y="2775377"/>
              <a:ext cx="548640" cy="18288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>
              <a:defPPr>
                <a:defRPr lang="en-US"/>
              </a:defPPr>
              <a:lvl1pPr marR="0" lvl="0" indent="0" algn="ctr" defTabSz="17145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75" b="1" i="0" u="none" strike="noStrike" cap="none" spc="0" normalizeH="0" baseline="0">
                  <a:ln>
                    <a:noFill/>
                  </a:ln>
                  <a:solidFill>
                    <a:srgbClr val="1A7D8E"/>
                  </a:solidFill>
                  <a:effectLst/>
                  <a:uLnTx/>
                  <a:uFillTx/>
                </a:defRPr>
              </a:lvl1pPr>
            </a:lstStyle>
            <a:p>
              <a:r>
                <a:rPr lang="en-CA" sz="500" dirty="0">
                  <a:latin typeface="Montserrat ExtraBold" panose="00000900000000000000" pitchFamily="2" charset="0"/>
                </a:rPr>
                <a:t>ACTIVE</a:t>
              </a:r>
              <a:br>
                <a:rPr lang="en-CA" sz="500" dirty="0">
                  <a:latin typeface="Montserrat ExtraBold" panose="00000900000000000000" pitchFamily="2" charset="0"/>
                </a:rPr>
              </a:br>
              <a:r>
                <a:rPr lang="en-CA" sz="500" dirty="0">
                  <a:latin typeface="Montserrat ExtraBold" panose="00000900000000000000" pitchFamily="2" charset="0"/>
                </a:rPr>
                <a:t>CONTRIBUTION</a:t>
              </a: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4D14AE8D-4EF5-05B7-EDBD-333525850377}"/>
                </a:ext>
              </a:extLst>
            </p:cNvPr>
            <p:cNvSpPr txBox="1"/>
            <p:nvPr/>
          </p:nvSpPr>
          <p:spPr>
            <a:xfrm>
              <a:off x="8221819" y="3554286"/>
              <a:ext cx="548640" cy="18288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>
              <a:defPPr>
                <a:defRPr lang="en-US"/>
              </a:defPPr>
              <a:lvl1pPr marR="0" lvl="0" indent="0" algn="ctr" defTabSz="17145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75" b="1" i="0" u="none" strike="noStrike" cap="none" spc="0" normalizeH="0" baseline="0">
                  <a:ln>
                    <a:noFill/>
                  </a:ln>
                  <a:solidFill>
                    <a:srgbClr val="1A7D8E"/>
                  </a:solidFill>
                  <a:effectLst/>
                  <a:uLnTx/>
                  <a:uFillTx/>
                </a:defRPr>
              </a:lvl1pPr>
            </a:lstStyle>
            <a:p>
              <a:r>
                <a:rPr lang="en-CA" sz="500" dirty="0">
                  <a:latin typeface="Montserrat ExtraBold" panose="00000900000000000000" pitchFamily="2" charset="0"/>
                </a:rPr>
                <a:t>CO-CREATION</a:t>
              </a: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48765B33-C5AC-8702-EAA0-4B5CBDB71B15}"/>
                </a:ext>
              </a:extLst>
            </p:cNvPr>
            <p:cNvSpPr txBox="1"/>
            <p:nvPr/>
          </p:nvSpPr>
          <p:spPr>
            <a:xfrm>
              <a:off x="8221819" y="4192337"/>
              <a:ext cx="548640" cy="18288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>
              <a:defPPr>
                <a:defRPr lang="en-US"/>
              </a:defPPr>
              <a:lvl1pPr marR="0" lvl="0" indent="0" algn="ctr" defTabSz="17145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75" b="1" i="0" u="none" strike="noStrike" cap="none" spc="0" normalizeH="0" baseline="0">
                  <a:ln>
                    <a:noFill/>
                  </a:ln>
                  <a:solidFill>
                    <a:srgbClr val="1A7D8E"/>
                  </a:solidFill>
                  <a:effectLst/>
                  <a:uLnTx/>
                  <a:uFillTx/>
                </a:defRPr>
              </a:lvl1pPr>
            </a:lstStyle>
            <a:p>
              <a:r>
                <a:rPr lang="en-CA" sz="500" dirty="0">
                  <a:latin typeface="Montserrat ExtraBold" panose="00000900000000000000" pitchFamily="2" charset="0"/>
                </a:rPr>
                <a:t>LEADERSHIP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393EC7A-060B-6BC0-D080-54FDE6EB5880}"/>
              </a:ext>
            </a:extLst>
          </p:cNvPr>
          <p:cNvSpPr txBox="1"/>
          <p:nvPr/>
        </p:nvSpPr>
        <p:spPr>
          <a:xfrm>
            <a:off x="2146060" y="4972313"/>
            <a:ext cx="1325684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 b="1">
                <a:solidFill>
                  <a:schemeClr val="bg2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n-CA" dirty="0"/>
              <a:t>TRANSLATION: learningagents.ca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01AC62-874C-A7F5-D40B-3AA65647449F}"/>
              </a:ext>
            </a:extLst>
          </p:cNvPr>
          <p:cNvSpPr txBox="1"/>
          <p:nvPr/>
        </p:nvSpPr>
        <p:spPr>
          <a:xfrm>
            <a:off x="307826" y="4972313"/>
            <a:ext cx="1796967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fr-CA" sz="600" b="1" dirty="0">
                <a:solidFill>
                  <a:schemeClr val="bg2"/>
                </a:solidFill>
                <a:latin typeface="Montserrat SemiBold" panose="00000700000000000000" pitchFamily="2" charset="0"/>
              </a:rPr>
              <a:t>C</a:t>
            </a:r>
            <a:r>
              <a:rPr lang="en-CA" sz="600" b="1" dirty="0">
                <a:solidFill>
                  <a:schemeClr val="bg2"/>
                </a:solidFill>
                <a:latin typeface="Montserrat SemiBold" panose="00000700000000000000" pitchFamily="2" charset="0"/>
              </a:rPr>
              <a:t>RÉDITS : CASUS BELLI,  LE DÔME CC-BY_SA </a:t>
            </a:r>
          </a:p>
        </p:txBody>
      </p:sp>
      <p:sp>
        <p:nvSpPr>
          <p:cNvPr id="11" name="Title 12">
            <a:extLst>
              <a:ext uri="{FF2B5EF4-FFF2-40B4-BE49-F238E27FC236}">
                <a16:creationId xmlns:a16="http://schemas.microsoft.com/office/drawing/2014/main" id="{1CE05858-6723-5537-681E-43AF6CDDD29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36576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buClrTx/>
              <a:buFontTx/>
            </a:pPr>
            <a:r>
              <a:rPr lang="en-US" dirty="0"/>
              <a:t>Normandy Activation Matrix </a:t>
            </a:r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711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2BC4582-074D-0F1D-01C8-E9A265A80733}"/>
              </a:ext>
            </a:extLst>
          </p:cNvPr>
          <p:cNvSpPr txBox="1"/>
          <p:nvPr/>
        </p:nvSpPr>
        <p:spPr>
          <a:xfrm>
            <a:off x="1647710" y="2063722"/>
            <a:ext cx="58769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7200" dirty="0">
                <a:solidFill>
                  <a:schemeClr val="tx1">
                    <a:lumMod val="9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Recognition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42438B-47D7-BB30-A479-2747AE63B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1600" dirty="0"/>
              <a:t>Plane of Recognition… examples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BF24A73-1B2C-7BCA-A7C4-9A3150F2A265}"/>
              </a:ext>
            </a:extLst>
          </p:cNvPr>
          <p:cNvCxnSpPr>
            <a:cxnSpLocks/>
          </p:cNvCxnSpPr>
          <p:nvPr/>
        </p:nvCxnSpPr>
        <p:spPr>
          <a:xfrm>
            <a:off x="4572000" y="907785"/>
            <a:ext cx="0" cy="3664208"/>
          </a:xfrm>
          <a:prstGeom prst="straightConnector1">
            <a:avLst/>
          </a:prstGeom>
          <a:ln w="15875">
            <a:solidFill>
              <a:schemeClr val="tx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ECB8AF3-084A-9C28-060B-D00F10D61400}"/>
              </a:ext>
            </a:extLst>
          </p:cNvPr>
          <p:cNvCxnSpPr>
            <a:cxnSpLocks/>
          </p:cNvCxnSpPr>
          <p:nvPr/>
        </p:nvCxnSpPr>
        <p:spPr>
          <a:xfrm flipH="1">
            <a:off x="1828800" y="2782622"/>
            <a:ext cx="5514753" cy="0"/>
          </a:xfrm>
          <a:prstGeom prst="straightConnector1">
            <a:avLst/>
          </a:prstGeom>
          <a:ln w="15875">
            <a:solidFill>
              <a:schemeClr val="tx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E204B5E-0444-EAFB-D503-5AFAC805AF1C}"/>
              </a:ext>
            </a:extLst>
          </p:cNvPr>
          <p:cNvSpPr/>
          <p:nvPr/>
        </p:nvSpPr>
        <p:spPr>
          <a:xfrm>
            <a:off x="432389" y="2663887"/>
            <a:ext cx="1240463" cy="25518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Traditional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183970-607E-D88D-DABA-8C5B74DD2312}"/>
              </a:ext>
            </a:extLst>
          </p:cNvPr>
          <p:cNvSpPr/>
          <p:nvPr/>
        </p:nvSpPr>
        <p:spPr>
          <a:xfrm>
            <a:off x="7488864" y="2655031"/>
            <a:ext cx="1371600" cy="25518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dirty="0"/>
              <a:t>Non-Traditional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4EE755-2507-7289-CC4A-BC13924FC1DA}"/>
              </a:ext>
            </a:extLst>
          </p:cNvPr>
          <p:cNvSpPr/>
          <p:nvPr/>
        </p:nvSpPr>
        <p:spPr>
          <a:xfrm>
            <a:off x="3956712" y="4632784"/>
            <a:ext cx="1240463" cy="25518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Formal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BAED60-5B0D-74B9-3E89-367484711261}"/>
              </a:ext>
            </a:extLst>
          </p:cNvPr>
          <p:cNvSpPr/>
          <p:nvPr/>
        </p:nvSpPr>
        <p:spPr>
          <a:xfrm>
            <a:off x="3958857" y="585669"/>
            <a:ext cx="1240463" cy="25518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Non-Formal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267B5C-E0E8-133F-E92E-0A2D39936276}"/>
              </a:ext>
            </a:extLst>
          </p:cNvPr>
          <p:cNvSpPr txBox="1"/>
          <p:nvPr/>
        </p:nvSpPr>
        <p:spPr>
          <a:xfrm>
            <a:off x="3852767" y="367193"/>
            <a:ext cx="14526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i="1" dirty="0">
                <a:solidFill>
                  <a:schemeClr val="tx1">
                    <a:lumMod val="50000"/>
                  </a:schemeClr>
                </a:solidFill>
              </a:rPr>
              <a:t>(Community-centred)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0CC341-4405-F80C-F87B-24AD861CD7A6}"/>
              </a:ext>
            </a:extLst>
          </p:cNvPr>
          <p:cNvSpPr txBox="1"/>
          <p:nvPr/>
        </p:nvSpPr>
        <p:spPr>
          <a:xfrm>
            <a:off x="3903521" y="4861989"/>
            <a:ext cx="13468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i="1" dirty="0">
                <a:solidFill>
                  <a:schemeClr val="tx1">
                    <a:lumMod val="50000"/>
                  </a:schemeClr>
                </a:solidFill>
              </a:rPr>
              <a:t>(Institution-centred)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5388D9-9B84-A52C-DA2E-0454D46CAD59}"/>
              </a:ext>
            </a:extLst>
          </p:cNvPr>
          <p:cNvSpPr txBox="1"/>
          <p:nvPr/>
        </p:nvSpPr>
        <p:spPr>
          <a:xfrm>
            <a:off x="557132" y="2918390"/>
            <a:ext cx="9909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i="1" dirty="0">
                <a:solidFill>
                  <a:schemeClr val="tx1">
                    <a:lumMod val="50000"/>
                  </a:schemeClr>
                </a:solidFill>
              </a:rPr>
              <a:t>(Past / Static)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04FBD6-00B9-53F5-1B11-3059C3E4DACC}"/>
              </a:ext>
            </a:extLst>
          </p:cNvPr>
          <p:cNvSpPr txBox="1"/>
          <p:nvPr/>
        </p:nvSpPr>
        <p:spPr>
          <a:xfrm>
            <a:off x="7524486" y="2918390"/>
            <a:ext cx="13003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i="1" dirty="0">
                <a:solidFill>
                  <a:schemeClr val="tx1">
                    <a:lumMod val="50000"/>
                  </a:schemeClr>
                </a:solidFill>
              </a:rPr>
              <a:t>(Future / Dynamic)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381EC8-71B9-D0D5-AA9B-B8A835BBC000}"/>
              </a:ext>
            </a:extLst>
          </p:cNvPr>
          <p:cNvSpPr txBox="1"/>
          <p:nvPr/>
        </p:nvSpPr>
        <p:spPr>
          <a:xfrm>
            <a:off x="432389" y="429371"/>
            <a:ext cx="1864293" cy="411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CA" sz="3200" b="1" dirty="0">
                <a:solidFill>
                  <a:schemeClr val="tx1">
                    <a:lumMod val="85000"/>
                  </a:schemeClr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rPr>
              <a:t>Inclusion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350749-F589-F0B2-877E-A72EBA0B6E8E}"/>
              </a:ext>
            </a:extLst>
          </p:cNvPr>
          <p:cNvSpPr txBox="1"/>
          <p:nvPr/>
        </p:nvSpPr>
        <p:spPr>
          <a:xfrm>
            <a:off x="5843612" y="429371"/>
            <a:ext cx="3016852" cy="411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CA" sz="3200" b="1" dirty="0">
                <a:solidFill>
                  <a:schemeClr val="tx1">
                    <a:lumMod val="85000"/>
                  </a:schemeClr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rPr>
              <a:t>Empowerment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95FF49D-30B8-F270-D383-71BB21FF61F5}"/>
              </a:ext>
            </a:extLst>
          </p:cNvPr>
          <p:cNvSpPr txBox="1"/>
          <p:nvPr/>
        </p:nvSpPr>
        <p:spPr>
          <a:xfrm>
            <a:off x="432389" y="4476468"/>
            <a:ext cx="2758769" cy="411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CA" sz="3200" b="1" dirty="0">
                <a:solidFill>
                  <a:schemeClr val="tx1">
                    <a:lumMod val="85000"/>
                  </a:schemeClr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rPr>
              <a:t>Conformance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5CF322-692C-CFAE-DAD3-C7C6434B987C}"/>
              </a:ext>
            </a:extLst>
          </p:cNvPr>
          <p:cNvSpPr txBox="1"/>
          <p:nvPr/>
        </p:nvSpPr>
        <p:spPr>
          <a:xfrm>
            <a:off x="6395045" y="4472454"/>
            <a:ext cx="2465419" cy="411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CA" sz="3200" b="1" dirty="0">
                <a:solidFill>
                  <a:schemeClr val="tx1">
                    <a:lumMod val="85000"/>
                  </a:schemeClr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rPr>
              <a:t>Enablement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BDC5F8E-DFCB-06F8-473D-B24F95C4E777}"/>
              </a:ext>
            </a:extLst>
          </p:cNvPr>
          <p:cNvGrpSpPr/>
          <p:nvPr/>
        </p:nvGrpSpPr>
        <p:grpSpPr>
          <a:xfrm>
            <a:off x="167486" y="528865"/>
            <a:ext cx="8634887" cy="3390147"/>
            <a:chOff x="167486" y="528865"/>
            <a:chExt cx="8634887" cy="3390147"/>
          </a:xfrm>
        </p:grpSpPr>
        <p:sp>
          <p:nvSpPr>
            <p:cNvPr id="40" name="Flowchart: Off-page Connector 39">
              <a:extLst>
                <a:ext uri="{FF2B5EF4-FFF2-40B4-BE49-F238E27FC236}">
                  <a16:creationId xmlns:a16="http://schemas.microsoft.com/office/drawing/2014/main" id="{BDA9A84C-E446-4D45-6945-D25DC377187E}"/>
                </a:ext>
              </a:extLst>
            </p:cNvPr>
            <p:cNvSpPr>
              <a:spLocks/>
            </p:cNvSpPr>
            <p:nvPr/>
          </p:nvSpPr>
          <p:spPr>
            <a:xfrm>
              <a:off x="167486" y="1728190"/>
              <a:ext cx="822960" cy="548640"/>
            </a:xfrm>
            <a:prstGeom prst="flowChartOffpageConnector">
              <a:avLst/>
            </a:prstGeom>
            <a:noFill/>
            <a:ln w="15875"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800" dirty="0">
                  <a:solidFill>
                    <a:prstClr val="black"/>
                  </a:solidFill>
                  <a:latin typeface="Open Sans Semibold"/>
                </a:rPr>
                <a:t>Organization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800" dirty="0">
                  <a:solidFill>
                    <a:prstClr val="black"/>
                  </a:solidFill>
                  <a:latin typeface="Open Sans Semibold"/>
                </a:rPr>
                <a:t>Appreciation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800" dirty="0">
                  <a:solidFill>
                    <a:prstClr val="black"/>
                  </a:solidFill>
                  <a:latin typeface="Open Sans Semibold"/>
                </a:rPr>
                <a:t>(CSR, Funder)</a:t>
              </a:r>
            </a:p>
          </p:txBody>
        </p:sp>
        <p:sp>
          <p:nvSpPr>
            <p:cNvPr id="41" name="Flowchart: Off-page Connector 40">
              <a:extLst>
                <a:ext uri="{FF2B5EF4-FFF2-40B4-BE49-F238E27FC236}">
                  <a16:creationId xmlns:a16="http://schemas.microsoft.com/office/drawing/2014/main" id="{CCF1C5DA-341B-71EE-A4BA-78C7A6B3DE14}"/>
                </a:ext>
              </a:extLst>
            </p:cNvPr>
            <p:cNvSpPr>
              <a:spLocks/>
            </p:cNvSpPr>
            <p:nvPr/>
          </p:nvSpPr>
          <p:spPr>
            <a:xfrm>
              <a:off x="326838" y="999595"/>
              <a:ext cx="822960" cy="548640"/>
            </a:xfrm>
            <a:prstGeom prst="flowChartOffpageConnector">
              <a:avLst/>
            </a:prstGeom>
            <a:noFill/>
            <a:ln w="15875"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800" dirty="0">
                  <a:solidFill>
                    <a:prstClr val="black"/>
                  </a:solidFill>
                  <a:latin typeface="Open Sans Semibold"/>
                </a:rPr>
                <a:t>Partner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800" dirty="0">
                  <a:solidFill>
                    <a:prstClr val="black"/>
                  </a:solidFill>
                  <a:latin typeface="Open Sans Semibold"/>
                </a:rPr>
                <a:t>Organization</a:t>
              </a:r>
            </a:p>
          </p:txBody>
        </p:sp>
        <p:sp>
          <p:nvSpPr>
            <p:cNvPr id="42" name="Flowchart: Off-page Connector 41">
              <a:extLst>
                <a:ext uri="{FF2B5EF4-FFF2-40B4-BE49-F238E27FC236}">
                  <a16:creationId xmlns:a16="http://schemas.microsoft.com/office/drawing/2014/main" id="{65B20232-C04F-A2AC-7653-34B73AE832E6}"/>
                </a:ext>
              </a:extLst>
            </p:cNvPr>
            <p:cNvSpPr>
              <a:spLocks/>
            </p:cNvSpPr>
            <p:nvPr/>
          </p:nvSpPr>
          <p:spPr>
            <a:xfrm>
              <a:off x="7273855" y="1990173"/>
              <a:ext cx="822960" cy="548640"/>
            </a:xfrm>
            <a:prstGeom prst="flowChartOffpageConnector">
              <a:avLst/>
            </a:prstGeom>
            <a:noFill/>
            <a:ln w="15875"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800" dirty="0">
                  <a:solidFill>
                    <a:prstClr val="black"/>
                  </a:solidFill>
                  <a:latin typeface="Open Sans Semibold"/>
                </a:rPr>
                <a:t>Learning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800" dirty="0">
                  <a:solidFill>
                    <a:prstClr val="black"/>
                  </a:solidFill>
                  <a:latin typeface="Open Sans Semibold"/>
                </a:rPr>
                <a:t>Organization</a:t>
              </a:r>
            </a:p>
          </p:txBody>
        </p:sp>
        <p:sp>
          <p:nvSpPr>
            <p:cNvPr id="43" name="Flowchart: Off-page Connector 42">
              <a:extLst>
                <a:ext uri="{FF2B5EF4-FFF2-40B4-BE49-F238E27FC236}">
                  <a16:creationId xmlns:a16="http://schemas.microsoft.com/office/drawing/2014/main" id="{81F357E8-36DE-2C2E-9A7D-E0E144B2A94E}"/>
                </a:ext>
              </a:extLst>
            </p:cNvPr>
            <p:cNvSpPr>
              <a:spLocks/>
            </p:cNvSpPr>
            <p:nvPr/>
          </p:nvSpPr>
          <p:spPr>
            <a:xfrm>
              <a:off x="3693676" y="2897052"/>
              <a:ext cx="822960" cy="548640"/>
            </a:xfrm>
            <a:prstGeom prst="flowChartOffpageConnector">
              <a:avLst/>
            </a:prstGeom>
            <a:noFill/>
            <a:ln w="15875">
              <a:solidFill>
                <a:schemeClr val="tx1">
                  <a:lumMod val="6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822960"/>
                        <a:gd name="connsiteY0" fmla="*/ 0 h 822960"/>
                        <a:gd name="connsiteX1" fmla="*/ 403250 w 822960"/>
                        <a:gd name="connsiteY1" fmla="*/ 0 h 822960"/>
                        <a:gd name="connsiteX2" fmla="*/ 822960 w 822960"/>
                        <a:gd name="connsiteY2" fmla="*/ 0 h 822960"/>
                        <a:gd name="connsiteX3" fmla="*/ 822960 w 822960"/>
                        <a:gd name="connsiteY3" fmla="*/ 342351 h 822960"/>
                        <a:gd name="connsiteX4" fmla="*/ 822960 w 822960"/>
                        <a:gd name="connsiteY4" fmla="*/ 658368 h 822960"/>
                        <a:gd name="connsiteX5" fmla="*/ 411480 w 822960"/>
                        <a:gd name="connsiteY5" fmla="*/ 822960 h 822960"/>
                        <a:gd name="connsiteX6" fmla="*/ 0 w 822960"/>
                        <a:gd name="connsiteY6" fmla="*/ 658368 h 822960"/>
                        <a:gd name="connsiteX7" fmla="*/ 0 w 822960"/>
                        <a:gd name="connsiteY7" fmla="*/ 316017 h 822960"/>
                        <a:gd name="connsiteX8" fmla="*/ 0 w 822960"/>
                        <a:gd name="connsiteY8" fmla="*/ 0 h 822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22960" h="822960" extrusionOk="0">
                          <a:moveTo>
                            <a:pt x="0" y="0"/>
                          </a:moveTo>
                          <a:cubicBezTo>
                            <a:pt x="82831" y="-25993"/>
                            <a:pt x="251685" y="3827"/>
                            <a:pt x="403250" y="0"/>
                          </a:cubicBezTo>
                          <a:cubicBezTo>
                            <a:pt x="554815" y="-3827"/>
                            <a:pt x="616854" y="43374"/>
                            <a:pt x="822960" y="0"/>
                          </a:cubicBezTo>
                          <a:cubicBezTo>
                            <a:pt x="847854" y="151881"/>
                            <a:pt x="795725" y="245283"/>
                            <a:pt x="822960" y="342351"/>
                          </a:cubicBezTo>
                          <a:cubicBezTo>
                            <a:pt x="850195" y="439419"/>
                            <a:pt x="799743" y="503504"/>
                            <a:pt x="822960" y="658368"/>
                          </a:cubicBezTo>
                          <a:cubicBezTo>
                            <a:pt x="733498" y="710412"/>
                            <a:pt x="574340" y="728805"/>
                            <a:pt x="411480" y="822960"/>
                          </a:cubicBezTo>
                          <a:cubicBezTo>
                            <a:pt x="213484" y="772217"/>
                            <a:pt x="172136" y="671950"/>
                            <a:pt x="0" y="658368"/>
                          </a:cubicBezTo>
                          <a:cubicBezTo>
                            <a:pt x="-8554" y="506643"/>
                            <a:pt x="1666" y="457221"/>
                            <a:pt x="0" y="316017"/>
                          </a:cubicBezTo>
                          <a:cubicBezTo>
                            <a:pt x="-1666" y="174813"/>
                            <a:pt x="21800" y="1094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800" dirty="0">
                  <a:solidFill>
                    <a:prstClr val="black"/>
                  </a:solidFill>
                  <a:latin typeface="Open Sans Semibold"/>
                </a:rPr>
                <a:t>Membership</a:t>
              </a:r>
            </a:p>
          </p:txBody>
        </p:sp>
        <p:sp>
          <p:nvSpPr>
            <p:cNvPr id="44" name="Flowchart: Off-page Connector 43">
              <a:extLst>
                <a:ext uri="{FF2B5EF4-FFF2-40B4-BE49-F238E27FC236}">
                  <a16:creationId xmlns:a16="http://schemas.microsoft.com/office/drawing/2014/main" id="{C8B5EBFF-1B1A-10F9-CACD-5379CA476549}"/>
                </a:ext>
              </a:extLst>
            </p:cNvPr>
            <p:cNvSpPr>
              <a:spLocks/>
            </p:cNvSpPr>
            <p:nvPr/>
          </p:nvSpPr>
          <p:spPr>
            <a:xfrm>
              <a:off x="2702429" y="528865"/>
              <a:ext cx="822960" cy="548640"/>
            </a:xfrm>
            <a:prstGeom prst="flowChartOffpageConnector">
              <a:avLst/>
            </a:prstGeom>
            <a:noFill/>
            <a:ln w="15875"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800" dirty="0">
                  <a:solidFill>
                    <a:prstClr val="black"/>
                  </a:solidFill>
                  <a:latin typeface="Open Sans Semibold"/>
                </a:rPr>
                <a:t>Event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800" dirty="0">
                  <a:solidFill>
                    <a:prstClr val="black"/>
                  </a:solidFill>
                  <a:latin typeface="Open Sans Semibold"/>
                </a:rPr>
                <a:t>Speaker</a:t>
              </a:r>
            </a:p>
          </p:txBody>
        </p:sp>
        <p:sp>
          <p:nvSpPr>
            <p:cNvPr id="45" name="Flowchart: Off-page Connector 44">
              <a:extLst>
                <a:ext uri="{FF2B5EF4-FFF2-40B4-BE49-F238E27FC236}">
                  <a16:creationId xmlns:a16="http://schemas.microsoft.com/office/drawing/2014/main" id="{D50E400D-6BC5-CAA5-1D19-018991EF5B88}"/>
                </a:ext>
              </a:extLst>
            </p:cNvPr>
            <p:cNvSpPr>
              <a:spLocks/>
            </p:cNvSpPr>
            <p:nvPr/>
          </p:nvSpPr>
          <p:spPr>
            <a:xfrm>
              <a:off x="3383423" y="984806"/>
              <a:ext cx="822960" cy="548640"/>
            </a:xfrm>
            <a:prstGeom prst="flowChartOffpageConnector">
              <a:avLst/>
            </a:prstGeom>
            <a:noFill/>
            <a:ln w="15875"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800" dirty="0">
                  <a:solidFill>
                    <a:prstClr val="black"/>
                  </a:solidFill>
                  <a:latin typeface="Open Sans Semibold"/>
                </a:rPr>
                <a:t>Event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800" dirty="0">
                  <a:solidFill>
                    <a:prstClr val="black"/>
                  </a:solidFill>
                  <a:latin typeface="Open Sans Semibold"/>
                </a:rPr>
                <a:t>Participant</a:t>
              </a:r>
            </a:p>
          </p:txBody>
        </p:sp>
        <p:sp>
          <p:nvSpPr>
            <p:cNvPr id="46" name="Flowchart: Off-page Connector 45">
              <a:extLst>
                <a:ext uri="{FF2B5EF4-FFF2-40B4-BE49-F238E27FC236}">
                  <a16:creationId xmlns:a16="http://schemas.microsoft.com/office/drawing/2014/main" id="{E85E6E49-F096-3424-6996-24D4C8346025}"/>
                </a:ext>
              </a:extLst>
            </p:cNvPr>
            <p:cNvSpPr>
              <a:spLocks/>
            </p:cNvSpPr>
            <p:nvPr/>
          </p:nvSpPr>
          <p:spPr>
            <a:xfrm>
              <a:off x="7392522" y="961397"/>
              <a:ext cx="822960" cy="548640"/>
            </a:xfrm>
            <a:prstGeom prst="flowChartOffpageConnector">
              <a:avLst/>
            </a:prstGeom>
            <a:noFill/>
            <a:ln w="15875"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800" dirty="0">
                  <a:solidFill>
                    <a:prstClr val="black"/>
                  </a:solidFill>
                  <a:latin typeface="Open Sans Semibold"/>
                </a:rPr>
                <a:t>Annual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800" dirty="0">
                  <a:solidFill>
                    <a:prstClr val="black"/>
                  </a:solidFill>
                  <a:latin typeface="Open Sans Semibold"/>
                </a:rPr>
                <a:t>Awards</a:t>
              </a:r>
            </a:p>
          </p:txBody>
        </p:sp>
        <p:sp>
          <p:nvSpPr>
            <p:cNvPr id="47" name="Flowchart: Off-page Connector 46">
              <a:extLst>
                <a:ext uri="{FF2B5EF4-FFF2-40B4-BE49-F238E27FC236}">
                  <a16:creationId xmlns:a16="http://schemas.microsoft.com/office/drawing/2014/main" id="{8ABBEA0D-7564-EE64-D52B-B7A9A585321D}"/>
                </a:ext>
              </a:extLst>
            </p:cNvPr>
            <p:cNvSpPr>
              <a:spLocks/>
            </p:cNvSpPr>
            <p:nvPr/>
          </p:nvSpPr>
          <p:spPr>
            <a:xfrm>
              <a:off x="7979413" y="1411242"/>
              <a:ext cx="822960" cy="548640"/>
            </a:xfrm>
            <a:prstGeom prst="flowChartOffpageConnector">
              <a:avLst/>
            </a:prstGeom>
            <a:noFill/>
            <a:ln w="15875"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800" dirty="0">
                  <a:solidFill>
                    <a:prstClr val="black"/>
                  </a:solidFill>
                  <a:latin typeface="Open Sans Semibold"/>
                </a:rPr>
                <a:t>Special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800" dirty="0">
                  <a:solidFill>
                    <a:prstClr val="black"/>
                  </a:solidFill>
                  <a:latin typeface="Open Sans Semibold"/>
                </a:rPr>
                <a:t>Awards</a:t>
              </a:r>
            </a:p>
          </p:txBody>
        </p:sp>
        <p:sp>
          <p:nvSpPr>
            <p:cNvPr id="48" name="Flowchart: Off-page Connector 47">
              <a:extLst>
                <a:ext uri="{FF2B5EF4-FFF2-40B4-BE49-F238E27FC236}">
                  <a16:creationId xmlns:a16="http://schemas.microsoft.com/office/drawing/2014/main" id="{FA5464A8-4356-1F54-18F7-618C95267D14}"/>
                </a:ext>
              </a:extLst>
            </p:cNvPr>
            <p:cNvSpPr>
              <a:spLocks/>
            </p:cNvSpPr>
            <p:nvPr/>
          </p:nvSpPr>
          <p:spPr>
            <a:xfrm>
              <a:off x="1379567" y="2013178"/>
              <a:ext cx="822960" cy="548640"/>
            </a:xfrm>
            <a:prstGeom prst="flowChartOffpageConnector">
              <a:avLst/>
            </a:prstGeom>
            <a:noFill/>
            <a:ln w="15875"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800" dirty="0">
                  <a:solidFill>
                    <a:prstClr val="black"/>
                  </a:solidFill>
                  <a:latin typeface="Open Sans Semibold"/>
                </a:rPr>
                <a:t>Volunteer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800" dirty="0">
                  <a:solidFill>
                    <a:prstClr val="black"/>
                  </a:solidFill>
                  <a:latin typeface="Open Sans Semibold"/>
                </a:rPr>
                <a:t>Appreciation</a:t>
              </a:r>
            </a:p>
          </p:txBody>
        </p:sp>
        <p:sp>
          <p:nvSpPr>
            <p:cNvPr id="49" name="Flowchart: Off-page Connector 48">
              <a:extLst>
                <a:ext uri="{FF2B5EF4-FFF2-40B4-BE49-F238E27FC236}">
                  <a16:creationId xmlns:a16="http://schemas.microsoft.com/office/drawing/2014/main" id="{36463C62-E81E-DCE2-DF2C-F7F29A96616D}"/>
                </a:ext>
              </a:extLst>
            </p:cNvPr>
            <p:cNvSpPr>
              <a:spLocks/>
            </p:cNvSpPr>
            <p:nvPr/>
          </p:nvSpPr>
          <p:spPr>
            <a:xfrm>
              <a:off x="5093743" y="1073700"/>
              <a:ext cx="822960" cy="548640"/>
            </a:xfrm>
            <a:prstGeom prst="flowChartOffpageConnector">
              <a:avLst/>
            </a:prstGeom>
            <a:noFill/>
            <a:ln w="15875"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800" dirty="0">
                  <a:solidFill>
                    <a:prstClr val="black"/>
                  </a:solidFill>
                  <a:latin typeface="Open Sans Semibold"/>
                </a:rPr>
                <a:t>Community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800" dirty="0">
                  <a:solidFill>
                    <a:prstClr val="black"/>
                  </a:solidFill>
                  <a:latin typeface="Open Sans Semibold"/>
                </a:rPr>
                <a:t>Expert</a:t>
              </a:r>
            </a:p>
          </p:txBody>
        </p:sp>
        <p:sp>
          <p:nvSpPr>
            <p:cNvPr id="50" name="Flowchart: Off-page Connector 49">
              <a:extLst>
                <a:ext uri="{FF2B5EF4-FFF2-40B4-BE49-F238E27FC236}">
                  <a16:creationId xmlns:a16="http://schemas.microsoft.com/office/drawing/2014/main" id="{D58F9445-CD8D-1426-5BC5-1A4CE1E1D7C8}"/>
                </a:ext>
              </a:extLst>
            </p:cNvPr>
            <p:cNvSpPr>
              <a:spLocks/>
            </p:cNvSpPr>
            <p:nvPr/>
          </p:nvSpPr>
          <p:spPr>
            <a:xfrm>
              <a:off x="5952901" y="3005548"/>
              <a:ext cx="822960" cy="548640"/>
            </a:xfrm>
            <a:prstGeom prst="flowChartOffpageConnector">
              <a:avLst/>
            </a:prstGeom>
            <a:noFill/>
            <a:ln w="15875"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800" dirty="0">
                  <a:solidFill>
                    <a:prstClr val="black"/>
                  </a:solidFill>
                  <a:latin typeface="Open Sans Semibold"/>
                </a:rPr>
                <a:t>Mentor</a:t>
              </a:r>
            </a:p>
          </p:txBody>
        </p:sp>
        <p:sp>
          <p:nvSpPr>
            <p:cNvPr id="51" name="Flowchart: Off-page Connector 50">
              <a:extLst>
                <a:ext uri="{FF2B5EF4-FFF2-40B4-BE49-F238E27FC236}">
                  <a16:creationId xmlns:a16="http://schemas.microsoft.com/office/drawing/2014/main" id="{E2E240E8-2CD5-D520-73D9-006074ED47D1}"/>
                </a:ext>
              </a:extLst>
            </p:cNvPr>
            <p:cNvSpPr>
              <a:spLocks/>
            </p:cNvSpPr>
            <p:nvPr/>
          </p:nvSpPr>
          <p:spPr>
            <a:xfrm>
              <a:off x="6257614" y="3370372"/>
              <a:ext cx="822960" cy="548640"/>
            </a:xfrm>
            <a:prstGeom prst="flowChartOffpageConnector">
              <a:avLst/>
            </a:prstGeom>
            <a:noFill/>
            <a:ln w="15875"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800" dirty="0">
                  <a:solidFill>
                    <a:prstClr val="black"/>
                  </a:solidFill>
                  <a:latin typeface="Open Sans Semibold"/>
                </a:rPr>
                <a:t>Mentee</a:t>
              </a:r>
            </a:p>
          </p:txBody>
        </p:sp>
        <p:sp>
          <p:nvSpPr>
            <p:cNvPr id="60" name="Flowchart: Off-page Connector 59">
              <a:extLst>
                <a:ext uri="{FF2B5EF4-FFF2-40B4-BE49-F238E27FC236}">
                  <a16:creationId xmlns:a16="http://schemas.microsoft.com/office/drawing/2014/main" id="{1BD85830-4B0E-7B7A-A902-536FFAD05F03}"/>
                </a:ext>
              </a:extLst>
            </p:cNvPr>
            <p:cNvSpPr>
              <a:spLocks/>
            </p:cNvSpPr>
            <p:nvPr/>
          </p:nvSpPr>
          <p:spPr>
            <a:xfrm>
              <a:off x="3710090" y="2171636"/>
              <a:ext cx="822960" cy="548640"/>
            </a:xfrm>
            <a:prstGeom prst="flowChartOffpageConnector">
              <a:avLst/>
            </a:prstGeom>
            <a:noFill/>
            <a:ln w="15875">
              <a:solidFill>
                <a:schemeClr val="tx1">
                  <a:lumMod val="6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822960"/>
                        <a:gd name="connsiteY0" fmla="*/ 0 h 822960"/>
                        <a:gd name="connsiteX1" fmla="*/ 403250 w 822960"/>
                        <a:gd name="connsiteY1" fmla="*/ 0 h 822960"/>
                        <a:gd name="connsiteX2" fmla="*/ 822960 w 822960"/>
                        <a:gd name="connsiteY2" fmla="*/ 0 h 822960"/>
                        <a:gd name="connsiteX3" fmla="*/ 822960 w 822960"/>
                        <a:gd name="connsiteY3" fmla="*/ 342351 h 822960"/>
                        <a:gd name="connsiteX4" fmla="*/ 822960 w 822960"/>
                        <a:gd name="connsiteY4" fmla="*/ 658368 h 822960"/>
                        <a:gd name="connsiteX5" fmla="*/ 411480 w 822960"/>
                        <a:gd name="connsiteY5" fmla="*/ 822960 h 822960"/>
                        <a:gd name="connsiteX6" fmla="*/ 0 w 822960"/>
                        <a:gd name="connsiteY6" fmla="*/ 658368 h 822960"/>
                        <a:gd name="connsiteX7" fmla="*/ 0 w 822960"/>
                        <a:gd name="connsiteY7" fmla="*/ 316017 h 822960"/>
                        <a:gd name="connsiteX8" fmla="*/ 0 w 822960"/>
                        <a:gd name="connsiteY8" fmla="*/ 0 h 822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22960" h="822960" extrusionOk="0">
                          <a:moveTo>
                            <a:pt x="0" y="0"/>
                          </a:moveTo>
                          <a:cubicBezTo>
                            <a:pt x="82831" y="-25993"/>
                            <a:pt x="251685" y="3827"/>
                            <a:pt x="403250" y="0"/>
                          </a:cubicBezTo>
                          <a:cubicBezTo>
                            <a:pt x="554815" y="-3827"/>
                            <a:pt x="616854" y="43374"/>
                            <a:pt x="822960" y="0"/>
                          </a:cubicBezTo>
                          <a:cubicBezTo>
                            <a:pt x="847854" y="151881"/>
                            <a:pt x="795725" y="245283"/>
                            <a:pt x="822960" y="342351"/>
                          </a:cubicBezTo>
                          <a:cubicBezTo>
                            <a:pt x="850195" y="439419"/>
                            <a:pt x="799743" y="503504"/>
                            <a:pt x="822960" y="658368"/>
                          </a:cubicBezTo>
                          <a:cubicBezTo>
                            <a:pt x="733498" y="710412"/>
                            <a:pt x="574340" y="728805"/>
                            <a:pt x="411480" y="822960"/>
                          </a:cubicBezTo>
                          <a:cubicBezTo>
                            <a:pt x="213484" y="772217"/>
                            <a:pt x="172136" y="671950"/>
                            <a:pt x="0" y="658368"/>
                          </a:cubicBezTo>
                          <a:cubicBezTo>
                            <a:pt x="-8554" y="506643"/>
                            <a:pt x="1666" y="457221"/>
                            <a:pt x="0" y="316017"/>
                          </a:cubicBezTo>
                          <a:cubicBezTo>
                            <a:pt x="-1666" y="174813"/>
                            <a:pt x="21800" y="1094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800" dirty="0">
                  <a:solidFill>
                    <a:prstClr val="black"/>
                  </a:solidFill>
                  <a:latin typeface="Open Sans Semibold"/>
                </a:rPr>
                <a:t>Affiliation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C43C62E-2F1E-653E-ECCB-F4A444077CC6}"/>
              </a:ext>
            </a:extLst>
          </p:cNvPr>
          <p:cNvGrpSpPr/>
          <p:nvPr/>
        </p:nvGrpSpPr>
        <p:grpSpPr>
          <a:xfrm>
            <a:off x="2027617" y="858417"/>
            <a:ext cx="6409837" cy="3644910"/>
            <a:chOff x="2027617" y="858417"/>
            <a:chExt cx="6409837" cy="364491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66EA1C4-6C96-F6CD-D6D6-49A9D88FFF5E}"/>
                </a:ext>
              </a:extLst>
            </p:cNvPr>
            <p:cNvSpPr txBox="1"/>
            <p:nvPr/>
          </p:nvSpPr>
          <p:spPr>
            <a:xfrm>
              <a:off x="2027617" y="3868082"/>
              <a:ext cx="131478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05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j-lt"/>
                </a:rPr>
                <a:t>Micro-credentials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C51ED2E-9BDB-34E0-3A87-01065DA35C72}"/>
                </a:ext>
              </a:extLst>
            </p:cNvPr>
            <p:cNvSpPr txBox="1"/>
            <p:nvPr/>
          </p:nvSpPr>
          <p:spPr>
            <a:xfrm>
              <a:off x="3282094" y="4087829"/>
              <a:ext cx="99418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05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j-lt"/>
                </a:rPr>
                <a:t>Competency</a:t>
              </a:r>
            </a:p>
            <a:p>
              <a:pPr algn="ctr"/>
              <a:r>
                <a:rPr lang="en-CA" sz="105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j-lt"/>
                </a:rPr>
                <a:t>Badges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9E2A2ED-026A-4E49-7D97-7582CD74F905}"/>
                </a:ext>
              </a:extLst>
            </p:cNvPr>
            <p:cNvSpPr txBox="1"/>
            <p:nvPr/>
          </p:nvSpPr>
          <p:spPr>
            <a:xfrm>
              <a:off x="4839918" y="3639282"/>
              <a:ext cx="81144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05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j-lt"/>
                </a:rPr>
                <a:t>Badge</a:t>
              </a:r>
            </a:p>
            <a:p>
              <a:pPr algn="ctr"/>
              <a:r>
                <a:rPr lang="en-CA" sz="105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j-lt"/>
                </a:rPr>
                <a:t>Pathways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E57F6FC-D0E5-98B0-3B0E-459EC4215728}"/>
                </a:ext>
              </a:extLst>
            </p:cNvPr>
            <p:cNvSpPr txBox="1"/>
            <p:nvPr/>
          </p:nvSpPr>
          <p:spPr>
            <a:xfrm>
              <a:off x="4649901" y="1887959"/>
              <a:ext cx="1064714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05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j-lt"/>
                </a:rPr>
                <a:t>Self-assertion</a:t>
              </a:r>
            </a:p>
            <a:p>
              <a:pPr algn="ctr"/>
              <a:r>
                <a:rPr lang="en-CA" sz="105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j-lt"/>
                </a:rPr>
                <a:t>Badges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3D5C6FB-0165-D2AA-9509-0A6D00909866}"/>
                </a:ext>
              </a:extLst>
            </p:cNvPr>
            <p:cNvSpPr txBox="1"/>
            <p:nvPr/>
          </p:nvSpPr>
          <p:spPr>
            <a:xfrm>
              <a:off x="5868520" y="2185483"/>
              <a:ext cx="936475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05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j-lt"/>
                </a:rPr>
                <a:t>Peer-issued</a:t>
              </a:r>
            </a:p>
            <a:p>
              <a:pPr algn="ctr"/>
              <a:r>
                <a:rPr lang="en-CA" sz="105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j-lt"/>
                </a:rPr>
                <a:t>Badges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98D21E6-9DFB-00B0-AF1C-8FC1A284EB79}"/>
                </a:ext>
              </a:extLst>
            </p:cNvPr>
            <p:cNvSpPr txBox="1"/>
            <p:nvPr/>
          </p:nvSpPr>
          <p:spPr>
            <a:xfrm>
              <a:off x="6545899" y="858417"/>
              <a:ext cx="702436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05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j-lt"/>
                </a:rPr>
                <a:t>Badges</a:t>
              </a:r>
            </a:p>
            <a:p>
              <a:pPr algn="ctr"/>
              <a:r>
                <a:rPr lang="en-CA" sz="105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j-lt"/>
                </a:rPr>
                <a:t>as goals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6B8DFEC-0458-DFC2-9F5F-353735C0A1D9}"/>
                </a:ext>
              </a:extLst>
            </p:cNvPr>
            <p:cNvSpPr txBox="1"/>
            <p:nvPr/>
          </p:nvSpPr>
          <p:spPr>
            <a:xfrm>
              <a:off x="7122670" y="3793785"/>
              <a:ext cx="1314784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05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j-lt"/>
                </a:rPr>
                <a:t>Common interest</a:t>
              </a:r>
            </a:p>
            <a:p>
              <a:pPr algn="ctr"/>
              <a:r>
                <a:rPr lang="en-CA" sz="105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j-lt"/>
                </a:rPr>
                <a:t>badges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BC48474-867C-869E-E829-63BBC0256190}"/>
              </a:ext>
            </a:extLst>
          </p:cNvPr>
          <p:cNvGrpSpPr/>
          <p:nvPr/>
        </p:nvGrpSpPr>
        <p:grpSpPr>
          <a:xfrm>
            <a:off x="727060" y="1207157"/>
            <a:ext cx="6443451" cy="3104809"/>
            <a:chOff x="727060" y="1207157"/>
            <a:chExt cx="6443451" cy="3104809"/>
          </a:xfrm>
        </p:grpSpPr>
        <p:sp>
          <p:nvSpPr>
            <p:cNvPr id="33" name="Flowchart: Off-page Connector 32">
              <a:extLst>
                <a:ext uri="{FF2B5EF4-FFF2-40B4-BE49-F238E27FC236}">
                  <a16:creationId xmlns:a16="http://schemas.microsoft.com/office/drawing/2014/main" id="{DCCD04A9-58A5-5C3E-E26B-BB638DE61AB5}"/>
                </a:ext>
              </a:extLst>
            </p:cNvPr>
            <p:cNvSpPr>
              <a:spLocks/>
            </p:cNvSpPr>
            <p:nvPr/>
          </p:nvSpPr>
          <p:spPr>
            <a:xfrm>
              <a:off x="6347551" y="1382181"/>
              <a:ext cx="822960" cy="731520"/>
            </a:xfrm>
            <a:prstGeom prst="flowChartOffpageConnector">
              <a:avLst/>
            </a:prstGeom>
            <a:noFill/>
            <a:ln w="25400">
              <a:solidFill>
                <a:srgbClr val="63B3A7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800" dirty="0">
                  <a:solidFill>
                    <a:prstClr val="black"/>
                  </a:solidFill>
                  <a:latin typeface="Open Sans Semibold"/>
                </a:rPr>
                <a:t>Flexible</a:t>
              </a:r>
              <a:br>
                <a:rPr lang="en-CA" sz="800" dirty="0">
                  <a:solidFill>
                    <a:prstClr val="black"/>
                  </a:solidFill>
                  <a:latin typeface="Open Sans Semibold"/>
                </a:rPr>
              </a:br>
              <a:r>
                <a:rPr lang="en-CA" sz="800" dirty="0">
                  <a:solidFill>
                    <a:prstClr val="black"/>
                  </a:solidFill>
                  <a:latin typeface="Open Sans Semibold"/>
                </a:rPr>
                <a:t>Recognition</a:t>
              </a:r>
            </a:p>
          </p:txBody>
        </p:sp>
        <p:sp>
          <p:nvSpPr>
            <p:cNvPr id="34" name="Flowchart: Off-page Connector 33">
              <a:extLst>
                <a:ext uri="{FF2B5EF4-FFF2-40B4-BE49-F238E27FC236}">
                  <a16:creationId xmlns:a16="http://schemas.microsoft.com/office/drawing/2014/main" id="{B04A36C8-F215-5A45-EBA6-410574C31D4D}"/>
                </a:ext>
              </a:extLst>
            </p:cNvPr>
            <p:cNvSpPr>
              <a:spLocks/>
            </p:cNvSpPr>
            <p:nvPr/>
          </p:nvSpPr>
          <p:spPr>
            <a:xfrm>
              <a:off x="1956659" y="3008804"/>
              <a:ext cx="822960" cy="731520"/>
            </a:xfrm>
            <a:prstGeom prst="flowChartOffpageConnector">
              <a:avLst/>
            </a:prstGeom>
            <a:noFill/>
            <a:ln w="31750">
              <a:solidFill>
                <a:srgbClr val="0053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800" dirty="0">
                  <a:solidFill>
                    <a:prstClr val="black"/>
                  </a:solidFill>
                  <a:latin typeface="Open Sans Semibold"/>
                </a:rPr>
                <a:t>Training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800" dirty="0">
                  <a:solidFill>
                    <a:prstClr val="black"/>
                  </a:solidFill>
                  <a:latin typeface="Open Sans Semibold"/>
                </a:rPr>
                <a:t>Certificate</a:t>
              </a:r>
            </a:p>
          </p:txBody>
        </p:sp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id="{A68442A4-C1AA-A007-47B6-763CFFF2EAB1}"/>
                </a:ext>
              </a:extLst>
            </p:cNvPr>
            <p:cNvSpPr>
              <a:spLocks/>
            </p:cNvSpPr>
            <p:nvPr/>
          </p:nvSpPr>
          <p:spPr>
            <a:xfrm>
              <a:off x="727060" y="3580446"/>
              <a:ext cx="822960" cy="731520"/>
            </a:xfrm>
            <a:prstGeom prst="flowChartOffpageConnector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800" dirty="0">
                  <a:solidFill>
                    <a:prstClr val="black"/>
                  </a:solidFill>
                  <a:latin typeface="Open Sans Semibold"/>
                </a:rPr>
                <a:t>Certification</a:t>
              </a:r>
            </a:p>
          </p:txBody>
        </p:sp>
        <p:sp>
          <p:nvSpPr>
            <p:cNvPr id="36" name="Flowchart: Off-page Connector 35">
              <a:extLst>
                <a:ext uri="{FF2B5EF4-FFF2-40B4-BE49-F238E27FC236}">
                  <a16:creationId xmlns:a16="http://schemas.microsoft.com/office/drawing/2014/main" id="{6A15B289-25CF-2405-C538-373CEBD4E175}"/>
                </a:ext>
              </a:extLst>
            </p:cNvPr>
            <p:cNvSpPr>
              <a:spLocks/>
            </p:cNvSpPr>
            <p:nvPr/>
          </p:nvSpPr>
          <p:spPr>
            <a:xfrm>
              <a:off x="2779678" y="1603532"/>
              <a:ext cx="822960" cy="731520"/>
            </a:xfrm>
            <a:prstGeom prst="flowChartOffpageConnector">
              <a:avLst/>
            </a:prstGeom>
            <a:noFill/>
            <a:ln w="31750">
              <a:solidFill>
                <a:srgbClr val="63B3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800" dirty="0">
                  <a:solidFill>
                    <a:prstClr val="black"/>
                  </a:solidFill>
                  <a:latin typeface="Open Sans Semibold"/>
                </a:rPr>
                <a:t>Completion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800" dirty="0">
                  <a:solidFill>
                    <a:prstClr val="black"/>
                  </a:solidFill>
                  <a:latin typeface="Open Sans Semibold"/>
                </a:rPr>
                <a:t>Badge</a:t>
              </a:r>
            </a:p>
          </p:txBody>
        </p:sp>
        <p:sp>
          <p:nvSpPr>
            <p:cNvPr id="37" name="Flowchart: Off-page Connector 36">
              <a:extLst>
                <a:ext uri="{FF2B5EF4-FFF2-40B4-BE49-F238E27FC236}">
                  <a16:creationId xmlns:a16="http://schemas.microsoft.com/office/drawing/2014/main" id="{47D37D68-4372-1B84-52B7-6F7B27F6207B}"/>
                </a:ext>
              </a:extLst>
            </p:cNvPr>
            <p:cNvSpPr>
              <a:spLocks/>
            </p:cNvSpPr>
            <p:nvPr/>
          </p:nvSpPr>
          <p:spPr>
            <a:xfrm>
              <a:off x="1673103" y="1207157"/>
              <a:ext cx="822960" cy="731520"/>
            </a:xfrm>
            <a:prstGeom prst="flowChartOffpageConnector">
              <a:avLst/>
            </a:prstGeom>
            <a:noFill/>
            <a:ln w="31750">
              <a:solidFill>
                <a:srgbClr val="63B3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800" dirty="0">
                  <a:solidFill>
                    <a:prstClr val="black"/>
                  </a:solidFill>
                  <a:latin typeface="Open Sans Semibold"/>
                </a:rPr>
                <a:t>Participation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800" dirty="0">
                  <a:solidFill>
                    <a:prstClr val="black"/>
                  </a:solidFill>
                  <a:latin typeface="Open Sans Semibold"/>
                </a:rPr>
                <a:t>Badge</a:t>
              </a:r>
            </a:p>
          </p:txBody>
        </p:sp>
        <p:sp>
          <p:nvSpPr>
            <p:cNvPr id="38" name="Flowchart: Off-page Connector 37">
              <a:extLst>
                <a:ext uri="{FF2B5EF4-FFF2-40B4-BE49-F238E27FC236}">
                  <a16:creationId xmlns:a16="http://schemas.microsoft.com/office/drawing/2014/main" id="{03A654D3-2DFE-560D-414F-1940C520BBAF}"/>
                </a:ext>
              </a:extLst>
            </p:cNvPr>
            <p:cNvSpPr>
              <a:spLocks/>
            </p:cNvSpPr>
            <p:nvPr/>
          </p:nvSpPr>
          <p:spPr>
            <a:xfrm>
              <a:off x="4727949" y="2433965"/>
              <a:ext cx="822960" cy="731520"/>
            </a:xfrm>
            <a:prstGeom prst="flowChartOffpageConnector">
              <a:avLst/>
            </a:prstGeom>
            <a:noFill/>
            <a:ln w="31750">
              <a:gradFill>
                <a:gsLst>
                  <a:gs pos="0">
                    <a:srgbClr val="005370"/>
                  </a:gs>
                  <a:gs pos="100000">
                    <a:srgbClr val="63B3A7"/>
                  </a:gs>
                </a:gsLst>
                <a:lin ang="0" scaled="0"/>
              </a:gra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822960"/>
                        <a:gd name="connsiteY0" fmla="*/ 0 h 822960"/>
                        <a:gd name="connsiteX1" fmla="*/ 403250 w 822960"/>
                        <a:gd name="connsiteY1" fmla="*/ 0 h 822960"/>
                        <a:gd name="connsiteX2" fmla="*/ 822960 w 822960"/>
                        <a:gd name="connsiteY2" fmla="*/ 0 h 822960"/>
                        <a:gd name="connsiteX3" fmla="*/ 822960 w 822960"/>
                        <a:gd name="connsiteY3" fmla="*/ 342351 h 822960"/>
                        <a:gd name="connsiteX4" fmla="*/ 822960 w 822960"/>
                        <a:gd name="connsiteY4" fmla="*/ 658368 h 822960"/>
                        <a:gd name="connsiteX5" fmla="*/ 411480 w 822960"/>
                        <a:gd name="connsiteY5" fmla="*/ 822960 h 822960"/>
                        <a:gd name="connsiteX6" fmla="*/ 0 w 822960"/>
                        <a:gd name="connsiteY6" fmla="*/ 658368 h 822960"/>
                        <a:gd name="connsiteX7" fmla="*/ 0 w 822960"/>
                        <a:gd name="connsiteY7" fmla="*/ 316017 h 822960"/>
                        <a:gd name="connsiteX8" fmla="*/ 0 w 822960"/>
                        <a:gd name="connsiteY8" fmla="*/ 0 h 822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22960" h="822960" extrusionOk="0">
                          <a:moveTo>
                            <a:pt x="0" y="0"/>
                          </a:moveTo>
                          <a:cubicBezTo>
                            <a:pt x="82831" y="-25993"/>
                            <a:pt x="251685" y="3827"/>
                            <a:pt x="403250" y="0"/>
                          </a:cubicBezTo>
                          <a:cubicBezTo>
                            <a:pt x="554815" y="-3827"/>
                            <a:pt x="616854" y="43374"/>
                            <a:pt x="822960" y="0"/>
                          </a:cubicBezTo>
                          <a:cubicBezTo>
                            <a:pt x="847854" y="151881"/>
                            <a:pt x="795725" y="245283"/>
                            <a:pt x="822960" y="342351"/>
                          </a:cubicBezTo>
                          <a:cubicBezTo>
                            <a:pt x="850195" y="439419"/>
                            <a:pt x="799743" y="503504"/>
                            <a:pt x="822960" y="658368"/>
                          </a:cubicBezTo>
                          <a:cubicBezTo>
                            <a:pt x="733498" y="710412"/>
                            <a:pt x="574340" y="728805"/>
                            <a:pt x="411480" y="822960"/>
                          </a:cubicBezTo>
                          <a:cubicBezTo>
                            <a:pt x="213484" y="772217"/>
                            <a:pt x="172136" y="671950"/>
                            <a:pt x="0" y="658368"/>
                          </a:cubicBezTo>
                          <a:cubicBezTo>
                            <a:pt x="-8554" y="506643"/>
                            <a:pt x="1666" y="457221"/>
                            <a:pt x="0" y="316017"/>
                          </a:cubicBezTo>
                          <a:cubicBezTo>
                            <a:pt x="-1666" y="174813"/>
                            <a:pt x="21800" y="1094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800" dirty="0">
                  <a:solidFill>
                    <a:prstClr val="black"/>
                  </a:solidFill>
                  <a:latin typeface="Open Sans Semibold"/>
                </a:rPr>
                <a:t>Demonstration</a:t>
              </a: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1677595C-221E-FF59-F27D-355D2B15AC50}"/>
              </a:ext>
            </a:extLst>
          </p:cNvPr>
          <p:cNvSpPr txBox="1"/>
          <p:nvPr/>
        </p:nvSpPr>
        <p:spPr>
          <a:xfrm>
            <a:off x="7209079" y="4919228"/>
            <a:ext cx="17604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i="1" dirty="0">
                <a:solidFill>
                  <a:schemeClr val="tx1">
                    <a:lumMod val="50000"/>
                  </a:schemeClr>
                </a:solidFill>
                <a:hlinkClick r:id="rId2"/>
              </a:rPr>
              <a:t>Adapted from Serge </a:t>
            </a:r>
            <a:r>
              <a:rPr lang="en-CA" sz="800" i="1" dirty="0" err="1">
                <a:solidFill>
                  <a:schemeClr val="tx1">
                    <a:lumMod val="50000"/>
                  </a:schemeClr>
                </a:solidFill>
                <a:hlinkClick r:id="rId2"/>
              </a:rPr>
              <a:t>Ravet</a:t>
            </a:r>
            <a:r>
              <a:rPr lang="en-CA" sz="800" i="1" dirty="0">
                <a:solidFill>
                  <a:schemeClr val="tx1">
                    <a:lumMod val="50000"/>
                  </a:schemeClr>
                </a:solidFill>
                <a:hlinkClick r:id="rId2"/>
              </a:rPr>
              <a:t> (ORA)</a:t>
            </a:r>
            <a:endParaRPr lang="en-CA" sz="800" i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7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2BC4582-074D-0F1D-01C8-E9A265A80733}"/>
              </a:ext>
            </a:extLst>
          </p:cNvPr>
          <p:cNvSpPr txBox="1"/>
          <p:nvPr/>
        </p:nvSpPr>
        <p:spPr>
          <a:xfrm>
            <a:off x="1647710" y="2063722"/>
            <a:ext cx="58769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7200" dirty="0">
                <a:solidFill>
                  <a:schemeClr val="tx1">
                    <a:lumMod val="9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Recognition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42438B-47D7-BB30-A479-2747AE63B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1600" dirty="0"/>
              <a:t>Plane of Recognition… where do your badges fit?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BF24A73-1B2C-7BCA-A7C4-9A3150F2A265}"/>
              </a:ext>
            </a:extLst>
          </p:cNvPr>
          <p:cNvCxnSpPr>
            <a:cxnSpLocks/>
          </p:cNvCxnSpPr>
          <p:nvPr/>
        </p:nvCxnSpPr>
        <p:spPr>
          <a:xfrm>
            <a:off x="4572000" y="907785"/>
            <a:ext cx="0" cy="3664208"/>
          </a:xfrm>
          <a:prstGeom prst="straightConnector1">
            <a:avLst/>
          </a:prstGeom>
          <a:ln w="15875">
            <a:solidFill>
              <a:schemeClr val="tx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ECB8AF3-084A-9C28-060B-D00F10D61400}"/>
              </a:ext>
            </a:extLst>
          </p:cNvPr>
          <p:cNvCxnSpPr>
            <a:cxnSpLocks/>
          </p:cNvCxnSpPr>
          <p:nvPr/>
        </p:nvCxnSpPr>
        <p:spPr>
          <a:xfrm flipH="1">
            <a:off x="1828800" y="2782622"/>
            <a:ext cx="5514753" cy="0"/>
          </a:xfrm>
          <a:prstGeom prst="straightConnector1">
            <a:avLst/>
          </a:prstGeom>
          <a:ln w="15875">
            <a:solidFill>
              <a:schemeClr val="tx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A381EC8-71B9-D0D5-AA9B-B8A835BBC000}"/>
              </a:ext>
            </a:extLst>
          </p:cNvPr>
          <p:cNvSpPr txBox="1"/>
          <p:nvPr/>
        </p:nvSpPr>
        <p:spPr>
          <a:xfrm>
            <a:off x="432389" y="429371"/>
            <a:ext cx="1864293" cy="411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CA" sz="3200" b="1" dirty="0">
                <a:solidFill>
                  <a:schemeClr val="tx1">
                    <a:lumMod val="85000"/>
                  </a:schemeClr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rPr>
              <a:t>Inclusion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350749-F589-F0B2-877E-A72EBA0B6E8E}"/>
              </a:ext>
            </a:extLst>
          </p:cNvPr>
          <p:cNvSpPr txBox="1"/>
          <p:nvPr/>
        </p:nvSpPr>
        <p:spPr>
          <a:xfrm>
            <a:off x="5843612" y="429371"/>
            <a:ext cx="3016852" cy="411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CA" sz="3200" b="1" dirty="0">
                <a:solidFill>
                  <a:schemeClr val="tx1">
                    <a:lumMod val="85000"/>
                  </a:schemeClr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rPr>
              <a:t>Empowerment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95FF49D-30B8-F270-D383-71BB21FF61F5}"/>
              </a:ext>
            </a:extLst>
          </p:cNvPr>
          <p:cNvSpPr txBox="1"/>
          <p:nvPr/>
        </p:nvSpPr>
        <p:spPr>
          <a:xfrm>
            <a:off x="432389" y="4476468"/>
            <a:ext cx="2758769" cy="411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CA" sz="3200" b="1" dirty="0">
                <a:solidFill>
                  <a:schemeClr val="tx1">
                    <a:lumMod val="85000"/>
                  </a:schemeClr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rPr>
              <a:t>Conformance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5CF322-692C-CFAE-DAD3-C7C6434B987C}"/>
              </a:ext>
            </a:extLst>
          </p:cNvPr>
          <p:cNvSpPr txBox="1"/>
          <p:nvPr/>
        </p:nvSpPr>
        <p:spPr>
          <a:xfrm>
            <a:off x="6395045" y="4472454"/>
            <a:ext cx="2465419" cy="411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CA" sz="3200" b="1" dirty="0">
                <a:solidFill>
                  <a:schemeClr val="tx1">
                    <a:lumMod val="85000"/>
                  </a:schemeClr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rPr>
              <a:t>Enablement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80D66F-0F0D-C12E-7CBE-E845912E6434}"/>
              </a:ext>
            </a:extLst>
          </p:cNvPr>
          <p:cNvSpPr/>
          <p:nvPr/>
        </p:nvSpPr>
        <p:spPr>
          <a:xfrm>
            <a:off x="3956712" y="4632784"/>
            <a:ext cx="1240463" cy="25518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Formal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5DA493-1D63-DA8D-1647-A6516D326A01}"/>
              </a:ext>
            </a:extLst>
          </p:cNvPr>
          <p:cNvSpPr txBox="1"/>
          <p:nvPr/>
        </p:nvSpPr>
        <p:spPr>
          <a:xfrm>
            <a:off x="3903521" y="4861989"/>
            <a:ext cx="13468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i="1" dirty="0">
                <a:solidFill>
                  <a:schemeClr val="tx1">
                    <a:lumMod val="50000"/>
                  </a:schemeClr>
                </a:solidFill>
              </a:rPr>
              <a:t>(Institution-centred)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E039A9-A7F6-F8E1-CB5B-455E6DAA8BF4}"/>
              </a:ext>
            </a:extLst>
          </p:cNvPr>
          <p:cNvSpPr/>
          <p:nvPr/>
        </p:nvSpPr>
        <p:spPr>
          <a:xfrm>
            <a:off x="7488864" y="2655031"/>
            <a:ext cx="1371600" cy="25518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dirty="0"/>
              <a:t>Non-Traditional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7FF46E-4D1F-BE41-BF36-688F6CB5D420}"/>
              </a:ext>
            </a:extLst>
          </p:cNvPr>
          <p:cNvSpPr txBox="1"/>
          <p:nvPr/>
        </p:nvSpPr>
        <p:spPr>
          <a:xfrm>
            <a:off x="7524486" y="2918390"/>
            <a:ext cx="13003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i="1" dirty="0">
                <a:solidFill>
                  <a:schemeClr val="tx1">
                    <a:lumMod val="50000"/>
                  </a:schemeClr>
                </a:solidFill>
              </a:rPr>
              <a:t>(Future / Dynamic)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031977-8FEA-7F7E-0CB6-9157DA088487}"/>
              </a:ext>
            </a:extLst>
          </p:cNvPr>
          <p:cNvSpPr/>
          <p:nvPr/>
        </p:nvSpPr>
        <p:spPr>
          <a:xfrm>
            <a:off x="3958857" y="585669"/>
            <a:ext cx="1240463" cy="25518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Non-Formal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8A2C99-15AD-A2C3-233C-210FF67DC587}"/>
              </a:ext>
            </a:extLst>
          </p:cNvPr>
          <p:cNvSpPr txBox="1"/>
          <p:nvPr/>
        </p:nvSpPr>
        <p:spPr>
          <a:xfrm>
            <a:off x="3852767" y="367193"/>
            <a:ext cx="14526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i="1" dirty="0">
                <a:solidFill>
                  <a:schemeClr val="tx1">
                    <a:lumMod val="50000"/>
                  </a:schemeClr>
                </a:solidFill>
              </a:rPr>
              <a:t>(Community-centred)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652174-09AA-E9EA-3533-68BC01975605}"/>
              </a:ext>
            </a:extLst>
          </p:cNvPr>
          <p:cNvSpPr/>
          <p:nvPr/>
        </p:nvSpPr>
        <p:spPr>
          <a:xfrm>
            <a:off x="432389" y="2663887"/>
            <a:ext cx="1240463" cy="25518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Traditional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C81DE8-EB1C-ACCA-913F-2A0488392C99}"/>
              </a:ext>
            </a:extLst>
          </p:cNvPr>
          <p:cNvSpPr txBox="1"/>
          <p:nvPr/>
        </p:nvSpPr>
        <p:spPr>
          <a:xfrm>
            <a:off x="557132" y="2918390"/>
            <a:ext cx="9909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i="1" dirty="0">
                <a:solidFill>
                  <a:schemeClr val="tx1">
                    <a:lumMod val="50000"/>
                  </a:schemeClr>
                </a:solidFill>
              </a:rPr>
              <a:t>(Past / Static)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C95B56-D01E-CF20-69F6-6249A0E3D6EB}"/>
              </a:ext>
            </a:extLst>
          </p:cNvPr>
          <p:cNvSpPr txBox="1"/>
          <p:nvPr/>
        </p:nvSpPr>
        <p:spPr>
          <a:xfrm>
            <a:off x="7209079" y="4919228"/>
            <a:ext cx="17604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i="1" dirty="0">
                <a:solidFill>
                  <a:schemeClr val="tx1">
                    <a:lumMod val="50000"/>
                  </a:schemeClr>
                </a:solidFill>
                <a:hlinkClick r:id="rId2"/>
              </a:rPr>
              <a:t>Adapted from Serge </a:t>
            </a:r>
            <a:r>
              <a:rPr lang="en-CA" sz="800" i="1" dirty="0" err="1">
                <a:solidFill>
                  <a:schemeClr val="tx1">
                    <a:lumMod val="50000"/>
                  </a:schemeClr>
                </a:solidFill>
                <a:hlinkClick r:id="rId2"/>
              </a:rPr>
              <a:t>Ravet</a:t>
            </a:r>
            <a:r>
              <a:rPr lang="en-CA" sz="800" i="1" dirty="0">
                <a:solidFill>
                  <a:schemeClr val="tx1">
                    <a:lumMod val="50000"/>
                  </a:schemeClr>
                </a:solidFill>
                <a:hlinkClick r:id="rId2"/>
              </a:rPr>
              <a:t> (ORA)</a:t>
            </a:r>
            <a:endParaRPr lang="en-CA" sz="800" i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2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C7AC6653-9F64-47FD-9EE4-141F5318190B}"/>
              </a:ext>
            </a:extLst>
          </p:cNvPr>
          <p:cNvSpPr>
            <a:spLocks noChangeAspect="1"/>
          </p:cNvSpPr>
          <p:nvPr/>
        </p:nvSpPr>
        <p:spPr>
          <a:xfrm>
            <a:off x="301275" y="811929"/>
            <a:ext cx="640080" cy="597409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 b="1" dirty="0"/>
              <a:t>“Step”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 b="1" dirty="0"/>
              <a:t>Badge Name</a:t>
            </a:r>
            <a:endParaRPr sz="600" b="1" dirty="0"/>
          </a:p>
        </p:txBody>
      </p:sp>
      <p:sp>
        <p:nvSpPr>
          <p:cNvPr id="5" name="Google Shape;71;p13">
            <a:extLst>
              <a:ext uri="{FF2B5EF4-FFF2-40B4-BE49-F238E27FC236}">
                <a16:creationId xmlns:a16="http://schemas.microsoft.com/office/drawing/2014/main" id="{972EC88B-BCC7-44C4-90E1-E6C84BBB08E6}"/>
              </a:ext>
            </a:extLst>
          </p:cNvPr>
          <p:cNvSpPr txBox="1"/>
          <p:nvPr/>
        </p:nvSpPr>
        <p:spPr>
          <a:xfrm>
            <a:off x="2387250" y="11550"/>
            <a:ext cx="43695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Pathways View</a:t>
            </a:r>
            <a:endParaRPr sz="1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200" dirty="0"/>
            </a:br>
            <a:r>
              <a:rPr lang="en" sz="900" dirty="0"/>
              <a:t>TABLE ____</a:t>
            </a:r>
            <a:endParaRPr sz="900" dirty="0"/>
          </a:p>
        </p:txBody>
      </p:sp>
      <p:sp>
        <p:nvSpPr>
          <p:cNvPr id="6" name="Google Shape;75;p13">
            <a:extLst>
              <a:ext uri="{FF2B5EF4-FFF2-40B4-BE49-F238E27FC236}">
                <a16:creationId xmlns:a16="http://schemas.microsoft.com/office/drawing/2014/main" id="{B999DBE2-F25E-4525-B08A-BE891135FDE3}"/>
              </a:ext>
            </a:extLst>
          </p:cNvPr>
          <p:cNvSpPr txBox="1"/>
          <p:nvPr/>
        </p:nvSpPr>
        <p:spPr>
          <a:xfrm>
            <a:off x="149013" y="87750"/>
            <a:ext cx="1360742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i="1" dirty="0">
                <a:solidFill>
                  <a:schemeClr val="dk1"/>
                </a:solidFill>
              </a:rPr>
              <a:t>Copy and remix as needed. Be creative!</a:t>
            </a:r>
            <a:endParaRPr sz="1600" i="1" dirty="0"/>
          </a:p>
        </p:txBody>
      </p:sp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CAF11167-30CB-4F4F-A617-FFCBA75D909A}"/>
              </a:ext>
            </a:extLst>
          </p:cNvPr>
          <p:cNvSpPr>
            <a:spLocks noChangeAspect="1"/>
          </p:cNvSpPr>
          <p:nvPr/>
        </p:nvSpPr>
        <p:spPr>
          <a:xfrm>
            <a:off x="2148973" y="1116250"/>
            <a:ext cx="822920" cy="76806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 b="1" dirty="0"/>
              <a:t>Milestone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 b="1" dirty="0"/>
              <a:t>Badge Name</a:t>
            </a:r>
            <a:endParaRPr sz="600" b="1" dirty="0"/>
          </a:p>
        </p:txBody>
      </p:sp>
      <p:sp>
        <p:nvSpPr>
          <p:cNvPr id="8" name="Google Shape;54;p13">
            <a:extLst>
              <a:ext uri="{FF2B5EF4-FFF2-40B4-BE49-F238E27FC236}">
                <a16:creationId xmlns:a16="http://schemas.microsoft.com/office/drawing/2014/main" id="{1E57E782-0737-4C78-B187-814C3BA7180E}"/>
              </a:ext>
            </a:extLst>
          </p:cNvPr>
          <p:cNvSpPr>
            <a:spLocks noChangeAspect="1"/>
          </p:cNvSpPr>
          <p:nvPr/>
        </p:nvSpPr>
        <p:spPr>
          <a:xfrm>
            <a:off x="149013" y="1481780"/>
            <a:ext cx="640080" cy="597409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 b="1" dirty="0"/>
              <a:t>“Step”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 b="1" dirty="0"/>
              <a:t>Badge Name</a:t>
            </a:r>
            <a:endParaRPr sz="600" b="1" dirty="0"/>
          </a:p>
        </p:txBody>
      </p:sp>
      <p:sp>
        <p:nvSpPr>
          <p:cNvPr id="9" name="Google Shape;54;p13">
            <a:extLst>
              <a:ext uri="{FF2B5EF4-FFF2-40B4-BE49-F238E27FC236}">
                <a16:creationId xmlns:a16="http://schemas.microsoft.com/office/drawing/2014/main" id="{B0F9633E-A6C6-48E4-A4D8-6F8CEE98FCD7}"/>
              </a:ext>
            </a:extLst>
          </p:cNvPr>
          <p:cNvSpPr>
            <a:spLocks noChangeAspect="1"/>
          </p:cNvSpPr>
          <p:nvPr/>
        </p:nvSpPr>
        <p:spPr>
          <a:xfrm>
            <a:off x="871483" y="1500280"/>
            <a:ext cx="640080" cy="597409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 b="1" dirty="0"/>
              <a:t>“Step”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 b="1" dirty="0"/>
              <a:t>Badge Name</a:t>
            </a:r>
            <a:endParaRPr sz="600" b="1" dirty="0"/>
          </a:p>
        </p:txBody>
      </p:sp>
      <p:sp>
        <p:nvSpPr>
          <p:cNvPr id="10" name="Google Shape;54;p13">
            <a:extLst>
              <a:ext uri="{FF2B5EF4-FFF2-40B4-BE49-F238E27FC236}">
                <a16:creationId xmlns:a16="http://schemas.microsoft.com/office/drawing/2014/main" id="{D3A0A4F8-E54C-4675-820C-D177C2151DEB}"/>
              </a:ext>
            </a:extLst>
          </p:cNvPr>
          <p:cNvSpPr>
            <a:spLocks noChangeAspect="1"/>
          </p:cNvSpPr>
          <p:nvPr/>
        </p:nvSpPr>
        <p:spPr>
          <a:xfrm>
            <a:off x="1047680" y="811929"/>
            <a:ext cx="640080" cy="597409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 b="1" dirty="0"/>
              <a:t>“Step”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 b="1" dirty="0"/>
              <a:t>Badge Name</a:t>
            </a:r>
            <a:endParaRPr sz="600" b="1" dirty="0"/>
          </a:p>
        </p:txBody>
      </p:sp>
      <p:sp>
        <p:nvSpPr>
          <p:cNvPr id="11" name="Google Shape;75;p13">
            <a:extLst>
              <a:ext uri="{FF2B5EF4-FFF2-40B4-BE49-F238E27FC236}">
                <a16:creationId xmlns:a16="http://schemas.microsoft.com/office/drawing/2014/main" id="{882A972D-F74D-4C21-B867-8F615F7B98A6}"/>
              </a:ext>
            </a:extLst>
          </p:cNvPr>
          <p:cNvSpPr txBox="1"/>
          <p:nvPr/>
        </p:nvSpPr>
        <p:spPr>
          <a:xfrm>
            <a:off x="1367720" y="489799"/>
            <a:ext cx="9459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dk1"/>
                </a:solidFill>
              </a:rPr>
              <a:t>Cluster</a:t>
            </a:r>
            <a:endParaRPr sz="2400" b="1" dirty="0"/>
          </a:p>
        </p:txBody>
      </p:sp>
      <p:sp>
        <p:nvSpPr>
          <p:cNvPr id="12" name="Google Shape;75;p13">
            <a:extLst>
              <a:ext uri="{FF2B5EF4-FFF2-40B4-BE49-F238E27FC236}">
                <a16:creationId xmlns:a16="http://schemas.microsoft.com/office/drawing/2014/main" id="{3BAB9001-E1AC-43C7-BA1D-ADD848E35898}"/>
              </a:ext>
            </a:extLst>
          </p:cNvPr>
          <p:cNvSpPr txBox="1"/>
          <p:nvPr/>
        </p:nvSpPr>
        <p:spPr>
          <a:xfrm>
            <a:off x="5973353" y="483574"/>
            <a:ext cx="9459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dk1"/>
                </a:solidFill>
              </a:rPr>
              <a:t>Sequence</a:t>
            </a:r>
            <a:endParaRPr sz="2400" b="1" dirty="0"/>
          </a:p>
        </p:txBody>
      </p:sp>
      <p:sp>
        <p:nvSpPr>
          <p:cNvPr id="13" name="Google Shape;54;p13">
            <a:extLst>
              <a:ext uri="{FF2B5EF4-FFF2-40B4-BE49-F238E27FC236}">
                <a16:creationId xmlns:a16="http://schemas.microsoft.com/office/drawing/2014/main" id="{BA79383D-60A1-4334-8A56-12815DDA8D31}"/>
              </a:ext>
            </a:extLst>
          </p:cNvPr>
          <p:cNvSpPr>
            <a:spLocks noChangeAspect="1"/>
          </p:cNvSpPr>
          <p:nvPr/>
        </p:nvSpPr>
        <p:spPr>
          <a:xfrm>
            <a:off x="4346776" y="1260769"/>
            <a:ext cx="640080" cy="597409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 b="1" dirty="0"/>
              <a:t>“Step”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 b="1" dirty="0"/>
              <a:t>Badge Name</a:t>
            </a:r>
            <a:endParaRPr sz="600" b="1" dirty="0"/>
          </a:p>
        </p:txBody>
      </p:sp>
      <p:sp>
        <p:nvSpPr>
          <p:cNvPr id="14" name="Google Shape;54;p13">
            <a:extLst>
              <a:ext uri="{FF2B5EF4-FFF2-40B4-BE49-F238E27FC236}">
                <a16:creationId xmlns:a16="http://schemas.microsoft.com/office/drawing/2014/main" id="{5C4AA912-4643-477B-9E6A-157557145309}"/>
              </a:ext>
            </a:extLst>
          </p:cNvPr>
          <p:cNvSpPr>
            <a:spLocks noChangeAspect="1"/>
          </p:cNvSpPr>
          <p:nvPr/>
        </p:nvSpPr>
        <p:spPr>
          <a:xfrm>
            <a:off x="6088826" y="1260769"/>
            <a:ext cx="640080" cy="597409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 b="1" dirty="0"/>
              <a:t>“Step”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 b="1" dirty="0"/>
              <a:t>Badge Name</a:t>
            </a:r>
            <a:endParaRPr sz="600" b="1" dirty="0"/>
          </a:p>
        </p:txBody>
      </p:sp>
      <p:sp>
        <p:nvSpPr>
          <p:cNvPr id="15" name="Google Shape;54;p13">
            <a:extLst>
              <a:ext uri="{FF2B5EF4-FFF2-40B4-BE49-F238E27FC236}">
                <a16:creationId xmlns:a16="http://schemas.microsoft.com/office/drawing/2014/main" id="{4460FA88-7B11-4594-BA27-EFC26A178E07}"/>
              </a:ext>
            </a:extLst>
          </p:cNvPr>
          <p:cNvSpPr>
            <a:spLocks noChangeAspect="1"/>
          </p:cNvSpPr>
          <p:nvPr/>
        </p:nvSpPr>
        <p:spPr>
          <a:xfrm>
            <a:off x="6959851" y="1260769"/>
            <a:ext cx="640080" cy="597409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 b="1" dirty="0"/>
              <a:t>“Step”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 b="1" dirty="0"/>
              <a:t>Badge Name</a:t>
            </a:r>
            <a:endParaRPr sz="600" b="1" dirty="0"/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FDF6A127-FAD7-487E-A849-73354513C576}"/>
              </a:ext>
            </a:extLst>
          </p:cNvPr>
          <p:cNvSpPr>
            <a:spLocks noChangeAspect="1"/>
          </p:cNvSpPr>
          <p:nvPr/>
        </p:nvSpPr>
        <p:spPr>
          <a:xfrm>
            <a:off x="5217801" y="1260769"/>
            <a:ext cx="640080" cy="597409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 b="1" dirty="0"/>
              <a:t>“Step”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 b="1" dirty="0"/>
              <a:t>Badge Name</a:t>
            </a:r>
            <a:endParaRPr sz="600" b="1" dirty="0"/>
          </a:p>
        </p:txBody>
      </p:sp>
      <p:sp>
        <p:nvSpPr>
          <p:cNvPr id="17" name="Google Shape;54;p13">
            <a:extLst>
              <a:ext uri="{FF2B5EF4-FFF2-40B4-BE49-F238E27FC236}">
                <a16:creationId xmlns:a16="http://schemas.microsoft.com/office/drawing/2014/main" id="{68A73F83-57DC-45EC-925A-7B8F95073FD0}"/>
              </a:ext>
            </a:extLst>
          </p:cNvPr>
          <p:cNvSpPr>
            <a:spLocks noChangeAspect="1"/>
          </p:cNvSpPr>
          <p:nvPr/>
        </p:nvSpPr>
        <p:spPr>
          <a:xfrm>
            <a:off x="7830876" y="1175443"/>
            <a:ext cx="822920" cy="76806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 b="1" dirty="0"/>
              <a:t>Milestone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 b="1" dirty="0"/>
              <a:t>Badge Name</a:t>
            </a:r>
            <a:endParaRPr sz="600" b="1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869BDA6-622D-4FB8-9660-7862987561A2}"/>
              </a:ext>
            </a:extLst>
          </p:cNvPr>
          <p:cNvCxnSpPr>
            <a:cxnSpLocks/>
            <a:stCxn id="13" idx="0"/>
            <a:endCxn id="16" idx="3"/>
          </p:cNvCxnSpPr>
          <p:nvPr/>
        </p:nvCxnSpPr>
        <p:spPr>
          <a:xfrm>
            <a:off x="4986856" y="1559474"/>
            <a:ext cx="230945" cy="0"/>
          </a:xfrm>
          <a:prstGeom prst="straightConnector1">
            <a:avLst/>
          </a:prstGeom>
          <a:ln w="158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AADF23E-087A-435D-A1FB-C977E0EE4238}"/>
              </a:ext>
            </a:extLst>
          </p:cNvPr>
          <p:cNvCxnSpPr>
            <a:cxnSpLocks/>
            <a:stCxn id="16" idx="0"/>
            <a:endCxn id="14" idx="3"/>
          </p:cNvCxnSpPr>
          <p:nvPr/>
        </p:nvCxnSpPr>
        <p:spPr>
          <a:xfrm>
            <a:off x="5857881" y="1559474"/>
            <a:ext cx="230945" cy="0"/>
          </a:xfrm>
          <a:prstGeom prst="straightConnector1">
            <a:avLst/>
          </a:prstGeom>
          <a:ln w="158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88B138E-F186-4FEF-BE90-2D3B5ACC9CA3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6728906" y="1559473"/>
            <a:ext cx="230945" cy="1"/>
          </a:xfrm>
          <a:prstGeom prst="straightConnector1">
            <a:avLst/>
          </a:prstGeom>
          <a:ln w="158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F05FF0E-D1DC-459B-849B-154FD9766ED7}"/>
              </a:ext>
            </a:extLst>
          </p:cNvPr>
          <p:cNvCxnSpPr>
            <a:cxnSpLocks/>
          </p:cNvCxnSpPr>
          <p:nvPr/>
        </p:nvCxnSpPr>
        <p:spPr>
          <a:xfrm>
            <a:off x="7599931" y="1552453"/>
            <a:ext cx="230945" cy="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9D9CDCC-EBE7-408E-B1CD-161925215FB8}"/>
              </a:ext>
            </a:extLst>
          </p:cNvPr>
          <p:cNvCxnSpPr>
            <a:cxnSpLocks/>
          </p:cNvCxnSpPr>
          <p:nvPr/>
        </p:nvCxnSpPr>
        <p:spPr>
          <a:xfrm>
            <a:off x="1742508" y="1481780"/>
            <a:ext cx="230945" cy="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oogle Shape;54;p13">
            <a:extLst>
              <a:ext uri="{FF2B5EF4-FFF2-40B4-BE49-F238E27FC236}">
                <a16:creationId xmlns:a16="http://schemas.microsoft.com/office/drawing/2014/main" id="{5224174B-9199-4BBC-A47D-20CE85848926}"/>
              </a:ext>
            </a:extLst>
          </p:cNvPr>
          <p:cNvSpPr>
            <a:spLocks noChangeAspect="1"/>
          </p:cNvSpPr>
          <p:nvPr/>
        </p:nvSpPr>
        <p:spPr>
          <a:xfrm>
            <a:off x="406923" y="3045812"/>
            <a:ext cx="640080" cy="597409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 b="1" dirty="0"/>
              <a:t>“Step”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 b="1" dirty="0"/>
              <a:t>Badge Name</a:t>
            </a:r>
            <a:endParaRPr sz="600" b="1" dirty="0"/>
          </a:p>
        </p:txBody>
      </p:sp>
      <p:sp>
        <p:nvSpPr>
          <p:cNvPr id="29" name="Google Shape;54;p13">
            <a:extLst>
              <a:ext uri="{FF2B5EF4-FFF2-40B4-BE49-F238E27FC236}">
                <a16:creationId xmlns:a16="http://schemas.microsoft.com/office/drawing/2014/main" id="{BDE9600E-F9EA-4A53-8259-EBFC425AB65A}"/>
              </a:ext>
            </a:extLst>
          </p:cNvPr>
          <p:cNvSpPr>
            <a:spLocks noChangeAspect="1"/>
          </p:cNvSpPr>
          <p:nvPr/>
        </p:nvSpPr>
        <p:spPr>
          <a:xfrm>
            <a:off x="2148973" y="3045812"/>
            <a:ext cx="640080" cy="597409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 b="1" dirty="0"/>
              <a:t>“Step”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 b="1" dirty="0"/>
              <a:t>Badge Name</a:t>
            </a:r>
            <a:endParaRPr sz="600" b="1" dirty="0"/>
          </a:p>
        </p:txBody>
      </p:sp>
      <p:sp>
        <p:nvSpPr>
          <p:cNvPr id="30" name="Google Shape;54;p13">
            <a:extLst>
              <a:ext uri="{FF2B5EF4-FFF2-40B4-BE49-F238E27FC236}">
                <a16:creationId xmlns:a16="http://schemas.microsoft.com/office/drawing/2014/main" id="{7FA22D9B-B5CC-4911-A7EA-7F481D51934E}"/>
              </a:ext>
            </a:extLst>
          </p:cNvPr>
          <p:cNvSpPr>
            <a:spLocks noChangeAspect="1"/>
          </p:cNvSpPr>
          <p:nvPr/>
        </p:nvSpPr>
        <p:spPr>
          <a:xfrm>
            <a:off x="3019998" y="3045812"/>
            <a:ext cx="640080" cy="597409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 b="1" dirty="0"/>
              <a:t>“Step”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 b="1" dirty="0"/>
              <a:t>Badge Name</a:t>
            </a:r>
            <a:endParaRPr sz="600" b="1" dirty="0"/>
          </a:p>
        </p:txBody>
      </p:sp>
      <p:sp>
        <p:nvSpPr>
          <p:cNvPr id="31" name="Google Shape;54;p13">
            <a:extLst>
              <a:ext uri="{FF2B5EF4-FFF2-40B4-BE49-F238E27FC236}">
                <a16:creationId xmlns:a16="http://schemas.microsoft.com/office/drawing/2014/main" id="{F4FA0207-CF88-4160-97DA-81DD9B05819C}"/>
              </a:ext>
            </a:extLst>
          </p:cNvPr>
          <p:cNvSpPr>
            <a:spLocks noChangeAspect="1"/>
          </p:cNvSpPr>
          <p:nvPr/>
        </p:nvSpPr>
        <p:spPr>
          <a:xfrm>
            <a:off x="1277948" y="3045812"/>
            <a:ext cx="640080" cy="597409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 b="1" dirty="0"/>
              <a:t>“Step”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 b="1" dirty="0"/>
              <a:t>Badge Name</a:t>
            </a:r>
            <a:endParaRPr sz="600" b="1" dirty="0"/>
          </a:p>
        </p:txBody>
      </p:sp>
      <p:sp>
        <p:nvSpPr>
          <p:cNvPr id="32" name="Google Shape;54;p13">
            <a:extLst>
              <a:ext uri="{FF2B5EF4-FFF2-40B4-BE49-F238E27FC236}">
                <a16:creationId xmlns:a16="http://schemas.microsoft.com/office/drawing/2014/main" id="{7A9E484F-B076-4E9F-A923-C2FF19E8E660}"/>
              </a:ext>
            </a:extLst>
          </p:cNvPr>
          <p:cNvSpPr>
            <a:spLocks noChangeAspect="1"/>
          </p:cNvSpPr>
          <p:nvPr/>
        </p:nvSpPr>
        <p:spPr>
          <a:xfrm>
            <a:off x="3891023" y="2960486"/>
            <a:ext cx="822920" cy="76806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 b="1" dirty="0"/>
              <a:t>Milestone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 b="1" dirty="0"/>
              <a:t>Badge Name</a:t>
            </a:r>
            <a:endParaRPr sz="600" b="1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7B53CB6-70B4-45DF-9891-F31A570A8CA5}"/>
              </a:ext>
            </a:extLst>
          </p:cNvPr>
          <p:cNvCxnSpPr>
            <a:cxnSpLocks/>
            <a:stCxn id="28" idx="0"/>
            <a:endCxn id="31" idx="3"/>
          </p:cNvCxnSpPr>
          <p:nvPr/>
        </p:nvCxnSpPr>
        <p:spPr>
          <a:xfrm>
            <a:off x="1047003" y="3344517"/>
            <a:ext cx="230945" cy="0"/>
          </a:xfrm>
          <a:prstGeom prst="straightConnector1">
            <a:avLst/>
          </a:prstGeom>
          <a:ln w="158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B5AEFB9-900C-4C31-A9CB-DAB74E8A8BD5}"/>
              </a:ext>
            </a:extLst>
          </p:cNvPr>
          <p:cNvCxnSpPr>
            <a:cxnSpLocks/>
            <a:stCxn id="31" idx="0"/>
            <a:endCxn id="29" idx="3"/>
          </p:cNvCxnSpPr>
          <p:nvPr/>
        </p:nvCxnSpPr>
        <p:spPr>
          <a:xfrm>
            <a:off x="1918028" y="3344517"/>
            <a:ext cx="230945" cy="0"/>
          </a:xfrm>
          <a:prstGeom prst="straightConnector1">
            <a:avLst/>
          </a:prstGeom>
          <a:ln w="158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FD19A46-BD34-40AA-8778-21675696CBC5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2789053" y="3344516"/>
            <a:ext cx="230945" cy="1"/>
          </a:xfrm>
          <a:prstGeom prst="straightConnector1">
            <a:avLst/>
          </a:prstGeom>
          <a:ln w="158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FFB02CA-6320-48C9-8555-4AA636752B99}"/>
              </a:ext>
            </a:extLst>
          </p:cNvPr>
          <p:cNvCxnSpPr>
            <a:cxnSpLocks/>
          </p:cNvCxnSpPr>
          <p:nvPr/>
        </p:nvCxnSpPr>
        <p:spPr>
          <a:xfrm>
            <a:off x="3660078" y="3337496"/>
            <a:ext cx="230945" cy="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Google Shape;54;p13">
            <a:extLst>
              <a:ext uri="{FF2B5EF4-FFF2-40B4-BE49-F238E27FC236}">
                <a16:creationId xmlns:a16="http://schemas.microsoft.com/office/drawing/2014/main" id="{E9ED13E2-FB3B-4A19-A0D9-560A0B8DB243}"/>
              </a:ext>
            </a:extLst>
          </p:cNvPr>
          <p:cNvSpPr>
            <a:spLocks noChangeAspect="1"/>
          </p:cNvSpPr>
          <p:nvPr/>
        </p:nvSpPr>
        <p:spPr>
          <a:xfrm>
            <a:off x="1259264" y="3941925"/>
            <a:ext cx="640080" cy="597409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 b="1" dirty="0"/>
              <a:t>“Step”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 b="1" dirty="0"/>
              <a:t>Badge Name</a:t>
            </a:r>
            <a:endParaRPr sz="600" b="1" dirty="0"/>
          </a:p>
        </p:txBody>
      </p:sp>
      <p:sp>
        <p:nvSpPr>
          <p:cNvPr id="38" name="Google Shape;54;p13">
            <a:extLst>
              <a:ext uri="{FF2B5EF4-FFF2-40B4-BE49-F238E27FC236}">
                <a16:creationId xmlns:a16="http://schemas.microsoft.com/office/drawing/2014/main" id="{66F3778B-3939-4B25-9D71-FF5D92DF68DF}"/>
              </a:ext>
            </a:extLst>
          </p:cNvPr>
          <p:cNvSpPr>
            <a:spLocks noChangeAspect="1"/>
          </p:cNvSpPr>
          <p:nvPr/>
        </p:nvSpPr>
        <p:spPr>
          <a:xfrm>
            <a:off x="3891023" y="4129242"/>
            <a:ext cx="822920" cy="76806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 b="1" dirty="0"/>
              <a:t>Milestone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 b="1" dirty="0"/>
              <a:t>Badge Name</a:t>
            </a:r>
            <a:endParaRPr sz="600" b="1" dirty="0"/>
          </a:p>
        </p:txBody>
      </p:sp>
      <p:sp>
        <p:nvSpPr>
          <p:cNvPr id="39" name="Google Shape;54;p13">
            <a:extLst>
              <a:ext uri="{FF2B5EF4-FFF2-40B4-BE49-F238E27FC236}">
                <a16:creationId xmlns:a16="http://schemas.microsoft.com/office/drawing/2014/main" id="{4BE44E42-D19D-46F0-ADD5-86011AC20129}"/>
              </a:ext>
            </a:extLst>
          </p:cNvPr>
          <p:cNvSpPr>
            <a:spLocks noChangeAspect="1"/>
          </p:cNvSpPr>
          <p:nvPr/>
        </p:nvSpPr>
        <p:spPr>
          <a:xfrm>
            <a:off x="702632" y="4403830"/>
            <a:ext cx="640080" cy="597409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 b="1" dirty="0"/>
              <a:t>“Step”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 b="1" dirty="0"/>
              <a:t>Badge Name</a:t>
            </a:r>
            <a:endParaRPr sz="600" b="1" dirty="0"/>
          </a:p>
        </p:txBody>
      </p:sp>
      <p:sp>
        <p:nvSpPr>
          <p:cNvPr id="40" name="Google Shape;54;p13">
            <a:extLst>
              <a:ext uri="{FF2B5EF4-FFF2-40B4-BE49-F238E27FC236}">
                <a16:creationId xmlns:a16="http://schemas.microsoft.com/office/drawing/2014/main" id="{FE99D9A4-CDF3-4060-AD15-1564FCF9C72B}"/>
              </a:ext>
            </a:extLst>
          </p:cNvPr>
          <p:cNvSpPr>
            <a:spLocks noChangeAspect="1"/>
          </p:cNvSpPr>
          <p:nvPr/>
        </p:nvSpPr>
        <p:spPr>
          <a:xfrm>
            <a:off x="1899344" y="4403830"/>
            <a:ext cx="640080" cy="597409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 b="1" dirty="0"/>
              <a:t>“Step”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 b="1" dirty="0"/>
              <a:t>Badge Name</a:t>
            </a:r>
            <a:endParaRPr sz="600" b="1" dirty="0"/>
          </a:p>
        </p:txBody>
      </p:sp>
      <p:sp>
        <p:nvSpPr>
          <p:cNvPr id="41" name="Google Shape;54;p13">
            <a:extLst>
              <a:ext uri="{FF2B5EF4-FFF2-40B4-BE49-F238E27FC236}">
                <a16:creationId xmlns:a16="http://schemas.microsoft.com/office/drawing/2014/main" id="{82226A40-682F-40F7-A6C7-50C308B0FA46}"/>
              </a:ext>
            </a:extLst>
          </p:cNvPr>
          <p:cNvSpPr>
            <a:spLocks noChangeAspect="1"/>
          </p:cNvSpPr>
          <p:nvPr/>
        </p:nvSpPr>
        <p:spPr>
          <a:xfrm>
            <a:off x="2469013" y="3941925"/>
            <a:ext cx="640080" cy="597409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 b="1" dirty="0"/>
              <a:t>“Step”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 b="1" dirty="0"/>
              <a:t>Badge Name</a:t>
            </a:r>
            <a:endParaRPr sz="600" b="1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1703C6F-3382-443E-AF1A-8B7BCC0A8876}"/>
              </a:ext>
            </a:extLst>
          </p:cNvPr>
          <p:cNvCxnSpPr>
            <a:cxnSpLocks/>
          </p:cNvCxnSpPr>
          <p:nvPr/>
        </p:nvCxnSpPr>
        <p:spPr>
          <a:xfrm>
            <a:off x="3384813" y="4476272"/>
            <a:ext cx="230945" cy="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Google Shape;75;p13">
            <a:extLst>
              <a:ext uri="{FF2B5EF4-FFF2-40B4-BE49-F238E27FC236}">
                <a16:creationId xmlns:a16="http://schemas.microsoft.com/office/drawing/2014/main" id="{89EB4975-2655-42EC-B1C2-01F089370235}"/>
              </a:ext>
            </a:extLst>
          </p:cNvPr>
          <p:cNvSpPr txBox="1"/>
          <p:nvPr/>
        </p:nvSpPr>
        <p:spPr>
          <a:xfrm>
            <a:off x="4986856" y="2886110"/>
            <a:ext cx="142201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dk1"/>
                </a:solidFill>
              </a:rPr>
              <a:t>Nested Milestones</a:t>
            </a:r>
            <a:endParaRPr sz="2400" b="1" dirty="0"/>
          </a:p>
        </p:txBody>
      </p:sp>
      <p:sp>
        <p:nvSpPr>
          <p:cNvPr id="44" name="Google Shape;54;p13">
            <a:extLst>
              <a:ext uri="{FF2B5EF4-FFF2-40B4-BE49-F238E27FC236}">
                <a16:creationId xmlns:a16="http://schemas.microsoft.com/office/drawing/2014/main" id="{051E9AC5-AE11-461D-91D5-444A38FECD7B}"/>
              </a:ext>
            </a:extLst>
          </p:cNvPr>
          <p:cNvSpPr>
            <a:spLocks noChangeAspect="1"/>
          </p:cNvSpPr>
          <p:nvPr/>
        </p:nvSpPr>
        <p:spPr>
          <a:xfrm>
            <a:off x="5222032" y="3569380"/>
            <a:ext cx="822920" cy="76806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 b="1" dirty="0"/>
              <a:t>Super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 b="1" dirty="0"/>
              <a:t>Milestone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 b="1" dirty="0"/>
              <a:t>Badge Name</a:t>
            </a:r>
            <a:endParaRPr sz="600" b="1" dirty="0"/>
          </a:p>
        </p:txBody>
      </p:sp>
      <p:sp>
        <p:nvSpPr>
          <p:cNvPr id="45" name="Google Shape;54;p13">
            <a:extLst>
              <a:ext uri="{FF2B5EF4-FFF2-40B4-BE49-F238E27FC236}">
                <a16:creationId xmlns:a16="http://schemas.microsoft.com/office/drawing/2014/main" id="{9128FF83-BAB0-4A6B-BDCB-AB80604C9F48}"/>
              </a:ext>
            </a:extLst>
          </p:cNvPr>
          <p:cNvSpPr>
            <a:spLocks noChangeAspect="1"/>
          </p:cNvSpPr>
          <p:nvPr/>
        </p:nvSpPr>
        <p:spPr>
          <a:xfrm>
            <a:off x="7740263" y="2717242"/>
            <a:ext cx="640080" cy="597409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 b="1" dirty="0"/>
              <a:t>Course</a:t>
            </a:r>
            <a:endParaRPr sz="600" b="1" dirty="0"/>
          </a:p>
        </p:txBody>
      </p:sp>
      <p:sp>
        <p:nvSpPr>
          <p:cNvPr id="46" name="Google Shape;54;p13">
            <a:extLst>
              <a:ext uri="{FF2B5EF4-FFF2-40B4-BE49-F238E27FC236}">
                <a16:creationId xmlns:a16="http://schemas.microsoft.com/office/drawing/2014/main" id="{19EC531D-9A75-44C1-97AD-D0CA3362368F}"/>
              </a:ext>
            </a:extLst>
          </p:cNvPr>
          <p:cNvSpPr>
            <a:spLocks noChangeAspect="1"/>
          </p:cNvSpPr>
          <p:nvPr/>
        </p:nvSpPr>
        <p:spPr>
          <a:xfrm>
            <a:off x="8314754" y="3177318"/>
            <a:ext cx="640080" cy="597409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 b="1" dirty="0"/>
              <a:t>Application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 b="1" dirty="0"/>
              <a:t>of learning</a:t>
            </a:r>
            <a:endParaRPr sz="600" b="1" dirty="0"/>
          </a:p>
        </p:txBody>
      </p:sp>
      <p:sp>
        <p:nvSpPr>
          <p:cNvPr id="47" name="Google Shape;54;p13">
            <a:extLst>
              <a:ext uri="{FF2B5EF4-FFF2-40B4-BE49-F238E27FC236}">
                <a16:creationId xmlns:a16="http://schemas.microsoft.com/office/drawing/2014/main" id="{BBFC9CC4-CB0E-46A0-B3F7-817C2B141A54}"/>
              </a:ext>
            </a:extLst>
          </p:cNvPr>
          <p:cNvSpPr>
            <a:spLocks noChangeAspect="1"/>
          </p:cNvSpPr>
          <p:nvPr/>
        </p:nvSpPr>
        <p:spPr>
          <a:xfrm>
            <a:off x="7740263" y="3556935"/>
            <a:ext cx="640080" cy="597409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 b="1" dirty="0"/>
              <a:t>Independent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 b="1" dirty="0"/>
              <a:t>Assessment</a:t>
            </a:r>
          </a:p>
        </p:txBody>
      </p:sp>
      <p:sp>
        <p:nvSpPr>
          <p:cNvPr id="48" name="Google Shape;54;p13">
            <a:extLst>
              <a:ext uri="{FF2B5EF4-FFF2-40B4-BE49-F238E27FC236}">
                <a16:creationId xmlns:a16="http://schemas.microsoft.com/office/drawing/2014/main" id="{5F2A3868-F6D0-48B5-AA71-86E9D53B74A1}"/>
              </a:ext>
            </a:extLst>
          </p:cNvPr>
          <p:cNvSpPr>
            <a:spLocks noChangeAspect="1"/>
          </p:cNvSpPr>
          <p:nvPr/>
        </p:nvSpPr>
        <p:spPr>
          <a:xfrm>
            <a:off x="8314754" y="3910169"/>
            <a:ext cx="640080" cy="597409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 b="1" dirty="0"/>
              <a:t>Achievement</a:t>
            </a:r>
            <a:endParaRPr sz="600" b="1" dirty="0"/>
          </a:p>
        </p:txBody>
      </p:sp>
      <p:sp>
        <p:nvSpPr>
          <p:cNvPr id="49" name="Google Shape;75;p13">
            <a:extLst>
              <a:ext uri="{FF2B5EF4-FFF2-40B4-BE49-F238E27FC236}">
                <a16:creationId xmlns:a16="http://schemas.microsoft.com/office/drawing/2014/main" id="{1F29027C-4BD2-43B7-A00D-878C7FA702DC}"/>
              </a:ext>
            </a:extLst>
          </p:cNvPr>
          <p:cNvSpPr txBox="1"/>
          <p:nvPr/>
        </p:nvSpPr>
        <p:spPr>
          <a:xfrm>
            <a:off x="1235078" y="3677362"/>
            <a:ext cx="2059176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dk1"/>
                </a:solidFill>
              </a:rPr>
              <a:t>Electives (e.g. 2 of 4)</a:t>
            </a:r>
            <a:endParaRPr sz="2400" b="1" dirty="0"/>
          </a:p>
        </p:txBody>
      </p:sp>
      <p:sp>
        <p:nvSpPr>
          <p:cNvPr id="50" name="Google Shape;75;p13">
            <a:extLst>
              <a:ext uri="{FF2B5EF4-FFF2-40B4-BE49-F238E27FC236}">
                <a16:creationId xmlns:a16="http://schemas.microsoft.com/office/drawing/2014/main" id="{68AB17B4-ED8A-4E80-A9A1-93E8D459FC6C}"/>
              </a:ext>
            </a:extLst>
          </p:cNvPr>
          <p:cNvSpPr txBox="1"/>
          <p:nvPr/>
        </p:nvSpPr>
        <p:spPr>
          <a:xfrm>
            <a:off x="1509755" y="2699449"/>
            <a:ext cx="142201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dk1"/>
                </a:solidFill>
              </a:rPr>
              <a:t>Sequential Program</a:t>
            </a:r>
            <a:endParaRPr sz="2400" b="1" dirty="0"/>
          </a:p>
        </p:txBody>
      </p: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C36D99A7-695B-46EE-B615-1D5BDF820DC7}"/>
              </a:ext>
            </a:extLst>
          </p:cNvPr>
          <p:cNvCxnSpPr>
            <a:stCxn id="32" idx="0"/>
            <a:endCxn id="44" idx="3"/>
          </p:cNvCxnSpPr>
          <p:nvPr/>
        </p:nvCxnSpPr>
        <p:spPr>
          <a:xfrm>
            <a:off x="4713943" y="3344516"/>
            <a:ext cx="508089" cy="608894"/>
          </a:xfrm>
          <a:prstGeom prst="bentConnector3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6E2FF4C1-FBB1-44E4-90B7-079FF6492DE9}"/>
              </a:ext>
            </a:extLst>
          </p:cNvPr>
          <p:cNvCxnSpPr>
            <a:stCxn id="38" idx="0"/>
            <a:endCxn id="44" idx="3"/>
          </p:cNvCxnSpPr>
          <p:nvPr/>
        </p:nvCxnSpPr>
        <p:spPr>
          <a:xfrm flipV="1">
            <a:off x="4713943" y="3953410"/>
            <a:ext cx="508089" cy="559862"/>
          </a:xfrm>
          <a:prstGeom prst="bentConnector3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Google Shape;75;p13">
            <a:extLst>
              <a:ext uri="{FF2B5EF4-FFF2-40B4-BE49-F238E27FC236}">
                <a16:creationId xmlns:a16="http://schemas.microsoft.com/office/drawing/2014/main" id="{9A0891D0-61E4-49AB-8FEC-3115D538CAFC}"/>
              </a:ext>
            </a:extLst>
          </p:cNvPr>
          <p:cNvSpPr txBox="1"/>
          <p:nvPr/>
        </p:nvSpPr>
        <p:spPr>
          <a:xfrm>
            <a:off x="7349298" y="2392286"/>
            <a:ext cx="142201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dk1"/>
                </a:solidFill>
              </a:rPr>
              <a:t>Some step options</a:t>
            </a:r>
            <a:endParaRPr sz="2400" b="1" dirty="0"/>
          </a:p>
        </p:txBody>
      </p:sp>
      <p:sp>
        <p:nvSpPr>
          <p:cNvPr id="56" name="Google Shape;54;p13">
            <a:extLst>
              <a:ext uri="{FF2B5EF4-FFF2-40B4-BE49-F238E27FC236}">
                <a16:creationId xmlns:a16="http://schemas.microsoft.com/office/drawing/2014/main" id="{A64AE347-3DC7-4792-8939-B365CB6FE714}"/>
              </a:ext>
            </a:extLst>
          </p:cNvPr>
          <p:cNvSpPr>
            <a:spLocks noChangeAspect="1"/>
          </p:cNvSpPr>
          <p:nvPr/>
        </p:nvSpPr>
        <p:spPr>
          <a:xfrm>
            <a:off x="7740263" y="4355233"/>
            <a:ext cx="640080" cy="597409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 b="1" dirty="0"/>
              <a:t>Certification</a:t>
            </a:r>
            <a:endParaRPr sz="600" b="1" dirty="0"/>
          </a:p>
        </p:txBody>
      </p:sp>
      <p:pic>
        <p:nvPicPr>
          <p:cNvPr id="3" name="Google Shape;70;p13">
            <a:extLst>
              <a:ext uri="{FF2B5EF4-FFF2-40B4-BE49-F238E27FC236}">
                <a16:creationId xmlns:a16="http://schemas.microsoft.com/office/drawing/2014/main" id="{7DB73ABD-29B9-68BE-3227-72598049EC5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146162" y="150292"/>
            <a:ext cx="822960" cy="31160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54;p13">
            <a:extLst>
              <a:ext uri="{FF2B5EF4-FFF2-40B4-BE49-F238E27FC236}">
                <a16:creationId xmlns:a16="http://schemas.microsoft.com/office/drawing/2014/main" id="{5BE94B72-1953-5F54-A915-FF11E7CC828B}"/>
              </a:ext>
            </a:extLst>
          </p:cNvPr>
          <p:cNvSpPr>
            <a:spLocks noChangeAspect="1"/>
          </p:cNvSpPr>
          <p:nvPr/>
        </p:nvSpPr>
        <p:spPr>
          <a:xfrm>
            <a:off x="7160612" y="3910169"/>
            <a:ext cx="640080" cy="597409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 b="1" dirty="0"/>
              <a:t>Placement,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 b="1" dirty="0"/>
              <a:t>Internship</a:t>
            </a:r>
            <a:endParaRPr sz="600" b="1" dirty="0"/>
          </a:p>
        </p:txBody>
      </p:sp>
      <p:sp>
        <p:nvSpPr>
          <p:cNvPr id="24" name="Google Shape;54;p13">
            <a:extLst>
              <a:ext uri="{FF2B5EF4-FFF2-40B4-BE49-F238E27FC236}">
                <a16:creationId xmlns:a16="http://schemas.microsoft.com/office/drawing/2014/main" id="{D5297C69-C547-0DCC-2D79-4A24D32CF725}"/>
              </a:ext>
            </a:extLst>
          </p:cNvPr>
          <p:cNvSpPr>
            <a:spLocks noChangeAspect="1"/>
          </p:cNvSpPr>
          <p:nvPr/>
        </p:nvSpPr>
        <p:spPr>
          <a:xfrm>
            <a:off x="7159422" y="3177318"/>
            <a:ext cx="640080" cy="597409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 b="1" dirty="0"/>
              <a:t>Assignment,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" b="1" dirty="0"/>
              <a:t>Deliverable</a:t>
            </a:r>
            <a:endParaRPr sz="600" b="1" dirty="0"/>
          </a:p>
        </p:txBody>
      </p:sp>
      <p:sp>
        <p:nvSpPr>
          <p:cNvPr id="2" name="Google Shape;75;p13">
            <a:extLst>
              <a:ext uri="{FF2B5EF4-FFF2-40B4-BE49-F238E27FC236}">
                <a16:creationId xmlns:a16="http://schemas.microsoft.com/office/drawing/2014/main" id="{CF763F3C-5DFD-35F9-EBCF-3C4FCB063903}"/>
              </a:ext>
            </a:extLst>
          </p:cNvPr>
          <p:cNvSpPr txBox="1"/>
          <p:nvPr/>
        </p:nvSpPr>
        <p:spPr>
          <a:xfrm>
            <a:off x="8460850" y="427986"/>
            <a:ext cx="457200" cy="12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i="1" dirty="0">
                <a:solidFill>
                  <a:schemeClr val="dk1"/>
                </a:solidFill>
              </a:rPr>
              <a:t>2023-09-27</a:t>
            </a:r>
            <a:endParaRPr sz="1600" i="1" dirty="0"/>
          </a:p>
        </p:txBody>
      </p:sp>
      <p:pic>
        <p:nvPicPr>
          <p:cNvPr id="18" name="Google Shape;87;p14">
            <a:extLst>
              <a:ext uri="{FF2B5EF4-FFF2-40B4-BE49-F238E27FC236}">
                <a16:creationId xmlns:a16="http://schemas.microsoft.com/office/drawing/2014/main" id="{7E89988E-480B-58CB-B4AA-B48474D9D3F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9476" y="558517"/>
            <a:ext cx="548640" cy="195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74235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nCred 2021">
  <a:themeElements>
    <a:clrScheme name="CanCred 2020">
      <a:dk1>
        <a:sysClr val="windowText" lastClr="000000"/>
      </a:dk1>
      <a:lt1>
        <a:sysClr val="window" lastClr="FFFFFF"/>
      </a:lt1>
      <a:dk2>
        <a:srgbClr val="2E2464"/>
      </a:dk2>
      <a:lt2>
        <a:srgbClr val="EEECE1"/>
      </a:lt2>
      <a:accent1>
        <a:srgbClr val="00739A"/>
      </a:accent1>
      <a:accent2>
        <a:srgbClr val="E60000"/>
      </a:accent2>
      <a:accent3>
        <a:srgbClr val="189FB5"/>
      </a:accent3>
      <a:accent4>
        <a:srgbClr val="A1D1CA"/>
      </a:accent4>
      <a:accent5>
        <a:srgbClr val="0070C0"/>
      </a:accent5>
      <a:accent6>
        <a:srgbClr val="FFC000"/>
      </a:accent6>
      <a:hlink>
        <a:srgbClr val="0070C0"/>
      </a:hlink>
      <a:folHlink>
        <a:srgbClr val="315784"/>
      </a:folHlink>
    </a:clrScheme>
    <a:fontScheme name="CanCred 2019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nCred 2021" id="{92491FEA-F9F4-4542-A44C-EF14F43934EB}" vid="{8427985B-9A4D-4E30-BD7E-0547A60CC711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1565</Words>
  <Application>Microsoft Office PowerPoint</Application>
  <PresentationFormat>On-screen Show (16:9)</PresentationFormat>
  <Paragraphs>426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Calibri</vt:lpstr>
      <vt:lpstr>Frutiger LT Std 55 Roman</vt:lpstr>
      <vt:lpstr>Montserrat Black</vt:lpstr>
      <vt:lpstr>Montserrat ExtraBold</vt:lpstr>
      <vt:lpstr>Montserrat SemiBold</vt:lpstr>
      <vt:lpstr>Open Sans</vt:lpstr>
      <vt:lpstr>Open Sans ExtraBold</vt:lpstr>
      <vt:lpstr>Open Sans Semibold</vt:lpstr>
      <vt:lpstr>Simple Light</vt:lpstr>
      <vt:lpstr>CanCred 2021</vt:lpstr>
      <vt:lpstr>Badge Canvas Toolkit</vt:lpstr>
      <vt:lpstr>PowerPoint Presentation</vt:lpstr>
      <vt:lpstr>PowerPoint Presentation</vt:lpstr>
      <vt:lpstr>High Level Taxonomy: Flexible Spectrum of Recognition</vt:lpstr>
      <vt:lpstr>PowerPoint Presentation</vt:lpstr>
      <vt:lpstr>Plane of Recognition… examples</vt:lpstr>
      <vt:lpstr>Plane of Recognition… where do your badges fit?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 Presant</dc:creator>
  <cp:lastModifiedBy>Don Presant</cp:lastModifiedBy>
  <cp:revision>24</cp:revision>
  <dcterms:modified xsi:type="dcterms:W3CDTF">2023-10-11T20:27:11Z</dcterms:modified>
</cp:coreProperties>
</file>