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60" r:id="rId4"/>
    <p:sldId id="258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68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8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126" y="168"/>
      </p:cViewPr>
      <p:guideLst>
        <p:guide orient="horz" pos="1668"/>
        <p:guide pos="2880"/>
        <p:guide orient="horz" pos="48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fd161679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fd161679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4a1068e1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4a1068e1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ada.ca/en/services/jobs/training/initiatives/skills-succes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858013" y="1343550"/>
            <a:ext cx="1371600" cy="1280100"/>
          </a:xfrm>
          <a:prstGeom prst="hexagon">
            <a:avLst>
              <a:gd name="adj" fmla="val 25000"/>
              <a:gd name="vf" fmla="val 11547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1"/>
          </a:p>
        </p:txBody>
      </p:sp>
      <p:sp>
        <p:nvSpPr>
          <p:cNvPr id="55" name="Google Shape;55;p13"/>
          <p:cNvSpPr/>
          <p:nvPr/>
        </p:nvSpPr>
        <p:spPr>
          <a:xfrm>
            <a:off x="3258600" y="2734625"/>
            <a:ext cx="2626800" cy="843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25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/>
              <a:t>Description</a:t>
            </a:r>
            <a:endParaRPr sz="11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/>
              <a:t>Tweet length: the “recognition mission” of the badge. Required.</a:t>
            </a:r>
            <a:endParaRPr sz="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56" name="Google Shape;56;p13"/>
          <p:cNvSpPr/>
          <p:nvPr/>
        </p:nvSpPr>
        <p:spPr>
          <a:xfrm>
            <a:off x="3249300" y="3698200"/>
            <a:ext cx="2645400" cy="1355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25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/>
              <a:t>Criteria</a:t>
            </a:r>
            <a:endParaRPr sz="11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/>
              <a:t>How does someone earn this badge? What learning activities? What assessment? How much effort? Be as clear and transparent as possible. Required.</a:t>
            </a:r>
            <a:endParaRPr sz="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57" name="Google Shape;57;p13"/>
          <p:cNvSpPr/>
          <p:nvPr/>
        </p:nvSpPr>
        <p:spPr>
          <a:xfrm>
            <a:off x="87275" y="3467400"/>
            <a:ext cx="2645400" cy="15510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25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/>
              <a:t>Type of recognition?</a:t>
            </a:r>
            <a:endParaRPr sz="11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 dirty="0"/>
              <a:t>One or more of (bold/circle which apply):</a:t>
            </a:r>
            <a:br>
              <a:rPr lang="en" sz="500" dirty="0"/>
            </a:br>
            <a:endParaRPr sz="500" dirty="0"/>
          </a:p>
          <a:p>
            <a:pPr marL="114300" lvl="0" indent="-88900" algn="l" rtl="0">
              <a:spcBef>
                <a:spcPts val="0"/>
              </a:spcBef>
              <a:spcAft>
                <a:spcPts val="0"/>
              </a:spcAft>
              <a:buSzPts val="500"/>
              <a:buChar char="●"/>
            </a:pPr>
            <a:r>
              <a:rPr lang="en" sz="500" dirty="0"/>
              <a:t>Assessment-based course </a:t>
            </a:r>
            <a:r>
              <a:rPr lang="en" sz="500" dirty="0">
                <a:solidFill>
                  <a:schemeClr val="dk1"/>
                </a:solidFill>
              </a:rPr>
              <a:t>(rigorous</a:t>
            </a:r>
            <a:r>
              <a:rPr lang="en" sz="500" dirty="0"/>
              <a:t> summative assessment)</a:t>
            </a:r>
            <a:br>
              <a:rPr lang="en" sz="500" dirty="0"/>
            </a:br>
            <a:endParaRPr sz="200" dirty="0"/>
          </a:p>
          <a:p>
            <a:pPr marL="114300" lvl="0" indent="-88900" algn="l" rtl="0">
              <a:spcBef>
                <a:spcPts val="0"/>
              </a:spcBef>
              <a:spcAft>
                <a:spcPts val="0"/>
              </a:spcAft>
              <a:buSzPts val="500"/>
              <a:buChar char="●"/>
            </a:pPr>
            <a:r>
              <a:rPr lang="en" sz="500" dirty="0"/>
              <a:t>Completion-based course </a:t>
            </a:r>
            <a:r>
              <a:rPr lang="en" sz="500" dirty="0">
                <a:solidFill>
                  <a:schemeClr val="dk1"/>
                </a:solidFill>
              </a:rPr>
              <a:t>(e.g. self-paced e-learning. Formative or no assessment.)</a:t>
            </a:r>
            <a:br>
              <a:rPr lang="en" sz="500" dirty="0"/>
            </a:br>
            <a:endParaRPr sz="200" dirty="0"/>
          </a:p>
          <a:p>
            <a:pPr marL="114300" lvl="0" indent="-88900" algn="l" rtl="0">
              <a:spcBef>
                <a:spcPts val="0"/>
              </a:spcBef>
              <a:spcAft>
                <a:spcPts val="0"/>
              </a:spcAft>
              <a:buSzPts val="500"/>
              <a:buChar char="●"/>
            </a:pPr>
            <a:r>
              <a:rPr lang="en-CA" sz="500" dirty="0">
                <a:solidFill>
                  <a:schemeClr val="dk1"/>
                </a:solidFill>
              </a:rPr>
              <a:t>P</a:t>
            </a:r>
            <a:r>
              <a:rPr lang="en" sz="500" dirty="0">
                <a:solidFill>
                  <a:schemeClr val="dk1"/>
                </a:solidFill>
              </a:rPr>
              <a:t>articipation-based course (e.g. workshop, webinar. Formative or no assessment.)</a:t>
            </a:r>
            <a:br>
              <a:rPr lang="en" sz="500" dirty="0"/>
            </a:br>
            <a:endParaRPr sz="200" dirty="0"/>
          </a:p>
          <a:p>
            <a:pPr marL="114300" lvl="0" indent="-88900" algn="l" rtl="0">
              <a:spcBef>
                <a:spcPts val="0"/>
              </a:spcBef>
              <a:spcAft>
                <a:spcPts val="0"/>
              </a:spcAft>
              <a:buSzPts val="500"/>
              <a:buChar char="●"/>
            </a:pPr>
            <a:r>
              <a:rPr lang="en" sz="500" dirty="0"/>
              <a:t>Certification of a specific skill or broader competency, with performance criteria</a:t>
            </a:r>
            <a:br>
              <a:rPr lang="en" sz="500" dirty="0"/>
            </a:br>
            <a:endParaRPr sz="200" dirty="0">
              <a:solidFill>
                <a:schemeClr val="dk1"/>
              </a:solidFill>
            </a:endParaRPr>
          </a:p>
          <a:p>
            <a:pPr marL="114300" lvl="0" indent="-88900" algn="l" rtl="0">
              <a:spcBef>
                <a:spcPts val="0"/>
              </a:spcBef>
              <a:spcAft>
                <a:spcPts val="0"/>
              </a:spcAft>
              <a:buSzPts val="500"/>
              <a:buChar char="●"/>
            </a:pPr>
            <a:r>
              <a:rPr lang="en" sz="500" dirty="0"/>
              <a:t>Milestone – completion of a multiple badge pathway (see page 3)</a:t>
            </a:r>
            <a:br>
              <a:rPr lang="en" sz="500" dirty="0"/>
            </a:br>
            <a:endParaRPr sz="200" dirty="0"/>
          </a:p>
          <a:p>
            <a:pPr marL="114300" lvl="0" indent="-88900" algn="l" rtl="0">
              <a:spcBef>
                <a:spcPts val="0"/>
              </a:spcBef>
              <a:spcAft>
                <a:spcPts val="0"/>
              </a:spcAft>
              <a:buSzPts val="500"/>
              <a:buChar char="●"/>
            </a:pPr>
            <a:r>
              <a:rPr lang="en" sz="500" dirty="0"/>
              <a:t>Membership, affiliation</a:t>
            </a:r>
            <a:br>
              <a:rPr lang="en" sz="500" dirty="0"/>
            </a:br>
            <a:endParaRPr sz="200" dirty="0"/>
          </a:p>
          <a:p>
            <a:pPr marL="114300" indent="-88900">
              <a:buSzPts val="500"/>
              <a:buFont typeface="Arial"/>
              <a:buChar char="●"/>
            </a:pPr>
            <a:r>
              <a:rPr lang="en" sz="500" dirty="0"/>
              <a:t>Flexible recogntion (often informal)</a:t>
            </a:r>
          </a:p>
          <a:p>
            <a:pPr marL="228600" lvl="4" indent="-88900">
              <a:buSzPts val="500"/>
              <a:buFont typeface="Arial"/>
              <a:buChar char="●"/>
            </a:pPr>
            <a:r>
              <a:rPr lang="en-CA" sz="500" dirty="0"/>
              <a:t>achievements | special awards | projects | makerspaces | events</a:t>
            </a:r>
            <a:br>
              <a:rPr lang="en-CA" sz="500" dirty="0"/>
            </a:br>
            <a:r>
              <a:rPr lang="en-CA" sz="500" dirty="0"/>
              <a:t>volunteers | mentors | experts | social good </a:t>
            </a:r>
            <a:br>
              <a:rPr lang="en" sz="500" dirty="0"/>
            </a:br>
            <a:endParaRPr sz="200" dirty="0"/>
          </a:p>
          <a:p>
            <a:pPr marL="228600" indent="-88900">
              <a:buSzPts val="500"/>
              <a:buFont typeface="Arial"/>
              <a:buChar char="●"/>
            </a:pPr>
            <a:r>
              <a:rPr lang="en-CA" sz="500" dirty="0"/>
              <a:t>Self issued: self assessments | claims to be endorsed | declared goals or interests</a:t>
            </a:r>
            <a:br>
              <a:rPr lang="en-US" sz="500" dirty="0"/>
            </a:br>
            <a:endParaRPr lang="en-US" sz="200" dirty="0"/>
          </a:p>
          <a:p>
            <a:pPr marL="114300" lvl="0" indent="-88900" algn="l" rtl="0">
              <a:spcBef>
                <a:spcPts val="0"/>
              </a:spcBef>
              <a:spcAft>
                <a:spcPts val="0"/>
              </a:spcAft>
              <a:buSzPts val="500"/>
              <a:buChar char="●"/>
            </a:pPr>
            <a:r>
              <a:rPr lang="en" sz="500" dirty="0"/>
              <a:t>Other (describe)</a:t>
            </a:r>
            <a:endParaRPr sz="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</p:txBody>
      </p:sp>
      <p:sp>
        <p:nvSpPr>
          <p:cNvPr id="58" name="Google Shape;58;p13"/>
          <p:cNvSpPr/>
          <p:nvPr/>
        </p:nvSpPr>
        <p:spPr>
          <a:xfrm>
            <a:off x="6272650" y="1024000"/>
            <a:ext cx="2645400" cy="6831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25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/>
              <a:t>Tags</a:t>
            </a:r>
            <a:endParaRPr sz="11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chemeClr val="dk1"/>
                </a:solidFill>
              </a:rPr>
              <a:t>1-5 words that may help classify the badge. Optional.</a:t>
            </a:r>
            <a:endParaRPr sz="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/>
          </a:p>
        </p:txBody>
      </p:sp>
      <p:sp>
        <p:nvSpPr>
          <p:cNvPr id="59" name="Google Shape;59;p13"/>
          <p:cNvSpPr txBox="1"/>
          <p:nvPr/>
        </p:nvSpPr>
        <p:spPr>
          <a:xfrm>
            <a:off x="3509575" y="569250"/>
            <a:ext cx="2031000" cy="2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/>
              <a:t>Required badge info</a:t>
            </a:r>
            <a:endParaRPr sz="1300" b="1"/>
          </a:p>
        </p:txBody>
      </p:sp>
      <p:sp>
        <p:nvSpPr>
          <p:cNvPr id="60" name="Google Shape;60;p13"/>
          <p:cNvSpPr/>
          <p:nvPr/>
        </p:nvSpPr>
        <p:spPr>
          <a:xfrm>
            <a:off x="6272650" y="1853575"/>
            <a:ext cx="2645400" cy="471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25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/>
              <a:t>Expiration</a:t>
            </a:r>
            <a:endParaRPr sz="11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chemeClr val="dk1"/>
                </a:solidFill>
              </a:rPr>
              <a:t>Should it expire? Does it require renewal? In months. Optional.</a:t>
            </a:r>
            <a:endParaRPr sz="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/>
          </a:p>
        </p:txBody>
      </p:sp>
      <p:sp>
        <p:nvSpPr>
          <p:cNvPr id="61" name="Google Shape;61;p13"/>
          <p:cNvSpPr/>
          <p:nvPr/>
        </p:nvSpPr>
        <p:spPr>
          <a:xfrm>
            <a:off x="6272650" y="2468450"/>
            <a:ext cx="2645400" cy="6639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25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/>
              <a:t>Alignment</a:t>
            </a:r>
            <a:endParaRPr sz="1100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 dirty="0">
                <a:solidFill>
                  <a:schemeClr val="dk1"/>
                </a:solidFill>
              </a:rPr>
              <a:t>Does it help to align to a standard or a skills framework? Optional.</a:t>
            </a:r>
            <a:endParaRPr sz="5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/>
          </a:p>
        </p:txBody>
      </p:sp>
      <p:sp>
        <p:nvSpPr>
          <p:cNvPr id="62" name="Google Shape;62;p13"/>
          <p:cNvSpPr/>
          <p:nvPr/>
        </p:nvSpPr>
        <p:spPr>
          <a:xfrm>
            <a:off x="87275" y="1023988"/>
            <a:ext cx="2645400" cy="705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25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/>
              <a:t>Issuer Perspective</a:t>
            </a:r>
            <a:endParaRPr sz="1100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 dirty="0">
                <a:solidFill>
                  <a:schemeClr val="dk1"/>
                </a:solidFill>
              </a:rPr>
              <a:t>Which part of your organisation is issuing the badge? How will this help them?</a:t>
            </a:r>
            <a:endParaRPr sz="5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/>
          </a:p>
        </p:txBody>
      </p:sp>
      <p:sp>
        <p:nvSpPr>
          <p:cNvPr id="63" name="Google Shape;63;p13"/>
          <p:cNvSpPr/>
          <p:nvPr/>
        </p:nvSpPr>
        <p:spPr>
          <a:xfrm>
            <a:off x="87275" y="1817374"/>
            <a:ext cx="2645400" cy="6639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25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/>
              <a:t>Earner/Recipient Perspective</a:t>
            </a:r>
            <a:endParaRPr sz="1100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 dirty="0">
                <a:solidFill>
                  <a:schemeClr val="dk1"/>
                </a:solidFill>
              </a:rPr>
              <a:t>What is the target group? How will this help them?</a:t>
            </a:r>
            <a:endParaRPr sz="5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/>
          </a:p>
        </p:txBody>
      </p:sp>
      <p:sp>
        <p:nvSpPr>
          <p:cNvPr id="64" name="Google Shape;64;p13"/>
          <p:cNvSpPr/>
          <p:nvPr/>
        </p:nvSpPr>
        <p:spPr>
          <a:xfrm>
            <a:off x="87275" y="2599351"/>
            <a:ext cx="2645400" cy="705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25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/>
              <a:t>Viewer/Consumer Perspective</a:t>
            </a:r>
            <a:endParaRPr sz="11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chemeClr val="dk1"/>
                </a:solidFill>
              </a:rPr>
              <a:t>Who will want to evaluate this badge and its earner? How will this help them?</a:t>
            </a:r>
            <a:endParaRPr sz="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/>
          </a:p>
        </p:txBody>
      </p:sp>
      <p:sp>
        <p:nvSpPr>
          <p:cNvPr id="65" name="Google Shape;65;p13"/>
          <p:cNvSpPr/>
          <p:nvPr/>
        </p:nvSpPr>
        <p:spPr>
          <a:xfrm>
            <a:off x="6272650" y="3341925"/>
            <a:ext cx="2645400" cy="6831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25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/>
              <a:t>Endorsement</a:t>
            </a:r>
            <a:endParaRPr sz="1100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 dirty="0">
                <a:solidFill>
                  <a:schemeClr val="dk1"/>
                </a:solidFill>
              </a:rPr>
              <a:t>Would another organization endorse this badge? Why? Formal or informal. Optional.</a:t>
            </a:r>
            <a:endParaRPr sz="5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/>
          </a:p>
        </p:txBody>
      </p:sp>
      <p:sp>
        <p:nvSpPr>
          <p:cNvPr id="66" name="Google Shape;66;p13"/>
          <p:cNvSpPr txBox="1"/>
          <p:nvPr/>
        </p:nvSpPr>
        <p:spPr>
          <a:xfrm>
            <a:off x="3951475" y="1024000"/>
            <a:ext cx="1184700" cy="1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dk1"/>
                </a:solidFill>
              </a:rPr>
              <a:t>Badge image</a:t>
            </a:r>
            <a:endParaRPr sz="1100" b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6272650" y="4158400"/>
            <a:ext cx="2645400" cy="591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25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/>
              <a:t>Multiple languages</a:t>
            </a:r>
            <a:endParaRPr sz="1100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 dirty="0">
                <a:solidFill>
                  <a:schemeClr val="dk1"/>
                </a:solidFill>
              </a:rPr>
              <a:t>Should the badge info be readable in multiple languages? </a:t>
            </a:r>
            <a:r>
              <a:rPr lang="en-CA" sz="500" dirty="0">
                <a:solidFill>
                  <a:schemeClr val="dk1"/>
                </a:solidFill>
              </a:rPr>
              <a:t>What is the default language?</a:t>
            </a:r>
            <a:endParaRPr sz="5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/>
          </a:p>
        </p:txBody>
      </p:sp>
      <p:sp>
        <p:nvSpPr>
          <p:cNvPr id="68" name="Google Shape;68;p13"/>
          <p:cNvSpPr txBox="1"/>
          <p:nvPr/>
        </p:nvSpPr>
        <p:spPr>
          <a:xfrm>
            <a:off x="6602050" y="586550"/>
            <a:ext cx="1986600" cy="2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/>
              <a:t>Optional badge info</a:t>
            </a:r>
            <a:endParaRPr sz="1300" b="1"/>
          </a:p>
        </p:txBody>
      </p:sp>
      <p:sp>
        <p:nvSpPr>
          <p:cNvPr id="69" name="Google Shape;69;p13"/>
          <p:cNvSpPr txBox="1"/>
          <p:nvPr/>
        </p:nvSpPr>
        <p:spPr>
          <a:xfrm>
            <a:off x="187800" y="569250"/>
            <a:ext cx="2544900" cy="2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/>
              <a:t>Background badge thinking...</a:t>
            </a:r>
            <a:endParaRPr sz="1300" b="1"/>
          </a:p>
        </p:txBody>
      </p:sp>
      <p:pic>
        <p:nvPicPr>
          <p:cNvPr id="70" name="Google Shape;70;p13"/>
          <p:cNvPicPr preferRelativeResize="0"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46162" y="150292"/>
            <a:ext cx="822960" cy="311606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3"/>
          <p:cNvSpPr txBox="1"/>
          <p:nvPr/>
        </p:nvSpPr>
        <p:spPr>
          <a:xfrm>
            <a:off x="2387250" y="11550"/>
            <a:ext cx="4369500" cy="4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Badge Canvas View</a:t>
            </a:r>
            <a:endParaRPr sz="1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" sz="200"/>
            </a:br>
            <a:r>
              <a:rPr lang="en" sz="900"/>
              <a:t>Badge Name ___________________________________________</a:t>
            </a:r>
            <a:endParaRPr sz="900" dirty="0"/>
          </a:p>
        </p:txBody>
      </p:sp>
      <p:sp>
        <p:nvSpPr>
          <p:cNvPr id="73" name="Google Shape;73;p13"/>
          <p:cNvSpPr txBox="1"/>
          <p:nvPr/>
        </p:nvSpPr>
        <p:spPr>
          <a:xfrm>
            <a:off x="5314775" y="2274575"/>
            <a:ext cx="872700" cy="1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 dirty="0">
                <a:solidFill>
                  <a:schemeClr val="dk1"/>
                </a:solidFill>
              </a:rPr>
              <a:t>Write the badge name on the label. Required.</a:t>
            </a:r>
            <a:endParaRPr sz="1300" dirty="0"/>
          </a:p>
        </p:txBody>
      </p:sp>
      <p:pic>
        <p:nvPicPr>
          <p:cNvPr id="74" name="Google Shape;74;p13"/>
          <p:cNvPicPr preferRelativeResize="0"/>
          <p:nvPr/>
        </p:nvPicPr>
        <p:blipFill rotWithShape="1">
          <a:blip r:embed="rId4">
            <a:alphaModFix/>
          </a:blip>
          <a:srcRect l="-7142" t="-6003" r="-7142" b="-6003"/>
          <a:stretch/>
        </p:blipFill>
        <p:spPr>
          <a:xfrm>
            <a:off x="8311896" y="4825201"/>
            <a:ext cx="657226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3"/>
          <p:cNvSpPr txBox="1"/>
          <p:nvPr/>
        </p:nvSpPr>
        <p:spPr>
          <a:xfrm>
            <a:off x="2964025" y="1808175"/>
            <a:ext cx="9459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chemeClr val="dk1"/>
                </a:solidFill>
              </a:rPr>
              <a:t>A  simple image in the white space. Required.</a:t>
            </a:r>
            <a:endParaRPr sz="1300"/>
          </a:p>
        </p:txBody>
      </p:sp>
      <p:sp>
        <p:nvSpPr>
          <p:cNvPr id="76" name="Google Shape;76;p13"/>
          <p:cNvSpPr/>
          <p:nvPr/>
        </p:nvSpPr>
        <p:spPr>
          <a:xfrm rot="10800000" flipH="1">
            <a:off x="3810163" y="2327650"/>
            <a:ext cx="1467300" cy="216600"/>
          </a:xfrm>
          <a:prstGeom prst="trapezoid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6211968" y="4846465"/>
            <a:ext cx="2106722" cy="1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" i="1" dirty="0">
                <a:solidFill>
                  <a:schemeClr val="dk1"/>
                </a:solidFill>
              </a:rPr>
              <a:t>CanCred by Learning Agents via DigitalMe Open Badge Design Canvas, </a:t>
            </a:r>
            <a:br>
              <a:rPr lang="en" sz="400" i="1" dirty="0">
                <a:solidFill>
                  <a:schemeClr val="dk1"/>
                </a:solidFill>
              </a:rPr>
            </a:br>
            <a:r>
              <a:rPr lang="en" sz="400" i="1" dirty="0">
                <a:solidFill>
                  <a:schemeClr val="dk1"/>
                </a:solidFill>
              </a:rPr>
              <a:t>Jisc Open Badges Design Toolkit, Serge Ravet's Canevas délaboration </a:t>
            </a:r>
            <a:br>
              <a:rPr lang="en" sz="400" i="1" dirty="0">
                <a:solidFill>
                  <a:schemeClr val="dk1"/>
                </a:solidFill>
              </a:rPr>
            </a:br>
            <a:r>
              <a:rPr lang="en" sz="400" i="1" dirty="0">
                <a:solidFill>
                  <a:schemeClr val="dk1"/>
                </a:solidFill>
              </a:rPr>
              <a:t>and the Badge Alliance Badge System Design Template  2022-03-24</a:t>
            </a:r>
            <a:endParaRPr sz="400" i="1" dirty="0"/>
          </a:p>
        </p:txBody>
      </p:sp>
      <p:sp>
        <p:nvSpPr>
          <p:cNvPr id="2" name="Google Shape;75;p13">
            <a:extLst>
              <a:ext uri="{FF2B5EF4-FFF2-40B4-BE49-F238E27FC236}">
                <a16:creationId xmlns:a16="http://schemas.microsoft.com/office/drawing/2014/main" id="{3525E71C-79ED-0FEC-6CAF-E1B904598805}"/>
              </a:ext>
            </a:extLst>
          </p:cNvPr>
          <p:cNvSpPr txBox="1"/>
          <p:nvPr/>
        </p:nvSpPr>
        <p:spPr>
          <a:xfrm>
            <a:off x="-1" y="88959"/>
            <a:ext cx="1928038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i="1" dirty="0">
                <a:solidFill>
                  <a:schemeClr val="dk1"/>
                </a:solidFill>
              </a:rPr>
              <a:t>Copy this slide as needed for badges that may be required in a multi-step pathway.</a:t>
            </a:r>
            <a:endParaRPr sz="16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 txBox="1"/>
          <p:nvPr/>
        </p:nvSpPr>
        <p:spPr>
          <a:xfrm>
            <a:off x="2387250" y="87750"/>
            <a:ext cx="4369500" cy="4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Notes View</a:t>
            </a:r>
            <a:endParaRPr sz="1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NAME ____</a:t>
            </a:r>
            <a:endParaRPr sz="1100" dirty="0"/>
          </a:p>
        </p:txBody>
      </p:sp>
      <p:sp>
        <p:nvSpPr>
          <p:cNvPr id="83" name="Google Shape;83;p14"/>
          <p:cNvSpPr/>
          <p:nvPr/>
        </p:nvSpPr>
        <p:spPr>
          <a:xfrm>
            <a:off x="184325" y="657675"/>
            <a:ext cx="4193400" cy="972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25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/>
              <a:t>Design Challenge?</a:t>
            </a:r>
            <a:endParaRPr sz="1100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 dirty="0">
                <a:solidFill>
                  <a:schemeClr val="dk1"/>
                </a:solidFill>
              </a:rPr>
              <a:t>What challenge are you meeting? Describe your challenge, or copy/paste a suggestion from Design Challenges slide and adapt it here.</a:t>
            </a:r>
            <a:endParaRPr sz="5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/>
          </a:p>
        </p:txBody>
      </p:sp>
      <p:sp>
        <p:nvSpPr>
          <p:cNvPr id="84" name="Google Shape;84;p14"/>
          <p:cNvSpPr/>
          <p:nvPr/>
        </p:nvSpPr>
        <p:spPr>
          <a:xfrm>
            <a:off x="184325" y="1827875"/>
            <a:ext cx="4193400" cy="3133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25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/>
              <a:t>Solution?</a:t>
            </a:r>
            <a:endParaRPr sz="1100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 dirty="0">
                <a:solidFill>
                  <a:schemeClr val="dk1"/>
                </a:solidFill>
              </a:rPr>
              <a:t>How will you meet the challenge?</a:t>
            </a:r>
            <a:endParaRPr sz="5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/>
          </a:p>
        </p:txBody>
      </p:sp>
      <p:sp>
        <p:nvSpPr>
          <p:cNvPr id="85" name="Google Shape;85;p14"/>
          <p:cNvSpPr/>
          <p:nvPr/>
        </p:nvSpPr>
        <p:spPr>
          <a:xfrm>
            <a:off x="4694650" y="657675"/>
            <a:ext cx="4193400" cy="43038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25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/>
              <a:t>Analysis</a:t>
            </a:r>
            <a:endParaRPr sz="1100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 dirty="0">
                <a:solidFill>
                  <a:schemeClr val="dk1"/>
                </a:solidFill>
              </a:rPr>
              <a:t>Use any or all of the topics below to analyze your solution. Add your own topics as needed.</a:t>
            </a:r>
            <a:endParaRPr sz="5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 b="1" dirty="0">
                <a:solidFill>
                  <a:schemeClr val="dk1"/>
                </a:solidFill>
              </a:rPr>
              <a:t>Portable recognition?</a:t>
            </a:r>
            <a:endParaRPr sz="7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 dirty="0">
                <a:solidFill>
                  <a:schemeClr val="dk1"/>
                </a:solidFill>
              </a:rPr>
              <a:t>How does your solution authentically support recognition across contexts and communities?</a:t>
            </a:r>
            <a:endParaRPr sz="5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b="1" dirty="0">
                <a:solidFill>
                  <a:schemeClr val="dk1"/>
                </a:solidFill>
              </a:rPr>
              <a:t>Players?</a:t>
            </a:r>
            <a:br>
              <a:rPr lang="en" sz="700" dirty="0">
                <a:solidFill>
                  <a:schemeClr val="dk1"/>
                </a:solidFill>
              </a:rPr>
            </a:br>
            <a:r>
              <a:rPr lang="en" sz="500" dirty="0">
                <a:solidFill>
                  <a:schemeClr val="dk1"/>
                </a:solidFill>
              </a:rPr>
              <a:t>Who should be on the team? Within your organization? From other organizations?</a:t>
            </a:r>
            <a:endParaRPr sz="5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b="1" dirty="0">
                <a:solidFill>
                  <a:schemeClr val="dk1"/>
                </a:solidFill>
              </a:rPr>
              <a:t>Collaboration and co-creation or separate solitudes?</a:t>
            </a:r>
            <a:endParaRPr sz="7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 dirty="0">
                <a:solidFill>
                  <a:schemeClr val="dk1"/>
                </a:solidFill>
              </a:rPr>
              <a:t>How will you work with the other players?</a:t>
            </a:r>
            <a:endParaRPr sz="5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b="1" dirty="0">
                <a:solidFill>
                  <a:schemeClr val="dk1"/>
                </a:solidFill>
              </a:rPr>
              <a:t>Agility, scalability, sustainability?</a:t>
            </a:r>
            <a:endParaRPr sz="7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 dirty="0">
                <a:solidFill>
                  <a:schemeClr val="dk1"/>
                </a:solidFill>
              </a:rPr>
              <a:t>How will you grow and sustain your solution?</a:t>
            </a:r>
            <a:endParaRPr sz="5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b="1" dirty="0">
                <a:solidFill>
                  <a:schemeClr val="dk1"/>
                </a:solidFill>
              </a:rPr>
              <a:t>Blockers?</a:t>
            </a:r>
            <a:endParaRPr sz="7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 dirty="0">
                <a:solidFill>
                  <a:schemeClr val="dk1"/>
                </a:solidFill>
              </a:rPr>
              <a:t>What are the barriers? What issues are we not talking about? How will you get past them? </a:t>
            </a:r>
            <a:endParaRPr sz="5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b="1" dirty="0">
                <a:solidFill>
                  <a:schemeClr val="dk1"/>
                </a:solidFill>
              </a:rPr>
              <a:t>Drivers?</a:t>
            </a:r>
            <a:endParaRPr sz="7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" dirty="0">
                <a:solidFill>
                  <a:schemeClr val="dk1"/>
                </a:solidFill>
              </a:rPr>
              <a:t>Why will it work? Why does it HAVE to happen? </a:t>
            </a:r>
            <a:endParaRPr sz="5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b="1" dirty="0">
                <a:solidFill>
                  <a:schemeClr val="dk1"/>
                </a:solidFill>
              </a:rPr>
              <a:t>Additional notes</a:t>
            </a:r>
            <a:endParaRPr sz="7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</a:endParaRPr>
          </a:p>
        </p:txBody>
      </p:sp>
      <p:pic>
        <p:nvPicPr>
          <p:cNvPr id="87" name="Google Shape;8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09150" y="4741276"/>
            <a:ext cx="548640" cy="195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70;p13">
            <a:extLst>
              <a:ext uri="{FF2B5EF4-FFF2-40B4-BE49-F238E27FC236}">
                <a16:creationId xmlns:a16="http://schemas.microsoft.com/office/drawing/2014/main" id="{4822A039-2E84-5B16-8A59-252CC298B5D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096546" y="150292"/>
            <a:ext cx="822960" cy="31160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75;p13">
            <a:extLst>
              <a:ext uri="{FF2B5EF4-FFF2-40B4-BE49-F238E27FC236}">
                <a16:creationId xmlns:a16="http://schemas.microsoft.com/office/drawing/2014/main" id="{CBBF401A-52BC-C37D-7B0F-F9F3BFD2BEDC}"/>
              </a:ext>
            </a:extLst>
          </p:cNvPr>
          <p:cNvSpPr txBox="1"/>
          <p:nvPr/>
        </p:nvSpPr>
        <p:spPr>
          <a:xfrm>
            <a:off x="118874" y="169454"/>
            <a:ext cx="2268375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i="1" dirty="0">
                <a:solidFill>
                  <a:schemeClr val="dk1"/>
                </a:solidFill>
              </a:rPr>
              <a:t>Use this slide for developing the strategy of your badge system or your entire badging initiative. </a:t>
            </a:r>
            <a:endParaRPr sz="16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4;p13">
            <a:extLst>
              <a:ext uri="{FF2B5EF4-FFF2-40B4-BE49-F238E27FC236}">
                <a16:creationId xmlns:a16="http://schemas.microsoft.com/office/drawing/2014/main" id="{C7AC6653-9F64-47FD-9EE4-141F5318190B}"/>
              </a:ext>
            </a:extLst>
          </p:cNvPr>
          <p:cNvSpPr>
            <a:spLocks noChangeAspect="1"/>
          </p:cNvSpPr>
          <p:nvPr/>
        </p:nvSpPr>
        <p:spPr>
          <a:xfrm>
            <a:off x="301275" y="811929"/>
            <a:ext cx="640080" cy="597409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“Step”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Badge Name</a:t>
            </a:r>
            <a:endParaRPr sz="600" b="1" dirty="0"/>
          </a:p>
        </p:txBody>
      </p:sp>
      <p:sp>
        <p:nvSpPr>
          <p:cNvPr id="5" name="Google Shape;71;p13">
            <a:extLst>
              <a:ext uri="{FF2B5EF4-FFF2-40B4-BE49-F238E27FC236}">
                <a16:creationId xmlns:a16="http://schemas.microsoft.com/office/drawing/2014/main" id="{972EC88B-BCC7-44C4-90E1-E6C84BBB08E6}"/>
              </a:ext>
            </a:extLst>
          </p:cNvPr>
          <p:cNvSpPr txBox="1"/>
          <p:nvPr/>
        </p:nvSpPr>
        <p:spPr>
          <a:xfrm>
            <a:off x="2387250" y="11550"/>
            <a:ext cx="4369500" cy="4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Pathways View</a:t>
            </a:r>
            <a:endParaRPr sz="1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" sz="200" dirty="0"/>
            </a:br>
            <a:r>
              <a:rPr lang="en" sz="900" dirty="0"/>
              <a:t>TABLE ____</a:t>
            </a:r>
            <a:endParaRPr sz="900" dirty="0"/>
          </a:p>
        </p:txBody>
      </p:sp>
      <p:sp>
        <p:nvSpPr>
          <p:cNvPr id="6" name="Google Shape;75;p13">
            <a:extLst>
              <a:ext uri="{FF2B5EF4-FFF2-40B4-BE49-F238E27FC236}">
                <a16:creationId xmlns:a16="http://schemas.microsoft.com/office/drawing/2014/main" id="{B999DBE2-F25E-4525-B08A-BE891135FDE3}"/>
              </a:ext>
            </a:extLst>
          </p:cNvPr>
          <p:cNvSpPr txBox="1"/>
          <p:nvPr/>
        </p:nvSpPr>
        <p:spPr>
          <a:xfrm>
            <a:off x="149013" y="87750"/>
            <a:ext cx="1360742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i="1" dirty="0">
                <a:solidFill>
                  <a:schemeClr val="dk1"/>
                </a:solidFill>
              </a:rPr>
              <a:t>Copy and remix as needed. Be creative!</a:t>
            </a:r>
            <a:endParaRPr sz="1600" i="1" dirty="0"/>
          </a:p>
        </p:txBody>
      </p:sp>
      <p:sp>
        <p:nvSpPr>
          <p:cNvPr id="7" name="Google Shape;54;p13">
            <a:extLst>
              <a:ext uri="{FF2B5EF4-FFF2-40B4-BE49-F238E27FC236}">
                <a16:creationId xmlns:a16="http://schemas.microsoft.com/office/drawing/2014/main" id="{CAF11167-30CB-4F4F-A617-FFCBA75D909A}"/>
              </a:ext>
            </a:extLst>
          </p:cNvPr>
          <p:cNvSpPr>
            <a:spLocks noChangeAspect="1"/>
          </p:cNvSpPr>
          <p:nvPr/>
        </p:nvSpPr>
        <p:spPr>
          <a:xfrm>
            <a:off x="2148973" y="1116250"/>
            <a:ext cx="822920" cy="768060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Milestone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Badge Name</a:t>
            </a:r>
            <a:endParaRPr sz="600" b="1" dirty="0"/>
          </a:p>
        </p:txBody>
      </p:sp>
      <p:sp>
        <p:nvSpPr>
          <p:cNvPr id="8" name="Google Shape;54;p13">
            <a:extLst>
              <a:ext uri="{FF2B5EF4-FFF2-40B4-BE49-F238E27FC236}">
                <a16:creationId xmlns:a16="http://schemas.microsoft.com/office/drawing/2014/main" id="{1E57E782-0737-4C78-B187-814C3BA7180E}"/>
              </a:ext>
            </a:extLst>
          </p:cNvPr>
          <p:cNvSpPr>
            <a:spLocks noChangeAspect="1"/>
          </p:cNvSpPr>
          <p:nvPr/>
        </p:nvSpPr>
        <p:spPr>
          <a:xfrm>
            <a:off x="149013" y="1481780"/>
            <a:ext cx="640080" cy="597409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“Step”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Badge Name</a:t>
            </a:r>
            <a:endParaRPr sz="600" b="1" dirty="0"/>
          </a:p>
        </p:txBody>
      </p:sp>
      <p:sp>
        <p:nvSpPr>
          <p:cNvPr id="9" name="Google Shape;54;p13">
            <a:extLst>
              <a:ext uri="{FF2B5EF4-FFF2-40B4-BE49-F238E27FC236}">
                <a16:creationId xmlns:a16="http://schemas.microsoft.com/office/drawing/2014/main" id="{B0F9633E-A6C6-48E4-A4D8-6F8CEE98FCD7}"/>
              </a:ext>
            </a:extLst>
          </p:cNvPr>
          <p:cNvSpPr>
            <a:spLocks noChangeAspect="1"/>
          </p:cNvSpPr>
          <p:nvPr/>
        </p:nvSpPr>
        <p:spPr>
          <a:xfrm>
            <a:off x="871483" y="1500280"/>
            <a:ext cx="640080" cy="597409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“Step”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Badge Name</a:t>
            </a:r>
            <a:endParaRPr sz="600" b="1" dirty="0"/>
          </a:p>
        </p:txBody>
      </p:sp>
      <p:sp>
        <p:nvSpPr>
          <p:cNvPr id="10" name="Google Shape;54;p13">
            <a:extLst>
              <a:ext uri="{FF2B5EF4-FFF2-40B4-BE49-F238E27FC236}">
                <a16:creationId xmlns:a16="http://schemas.microsoft.com/office/drawing/2014/main" id="{D3A0A4F8-E54C-4675-820C-D177C2151DEB}"/>
              </a:ext>
            </a:extLst>
          </p:cNvPr>
          <p:cNvSpPr>
            <a:spLocks noChangeAspect="1"/>
          </p:cNvSpPr>
          <p:nvPr/>
        </p:nvSpPr>
        <p:spPr>
          <a:xfrm>
            <a:off x="1047680" y="811929"/>
            <a:ext cx="640080" cy="597409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“Step”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Badge Name</a:t>
            </a:r>
            <a:endParaRPr sz="600" b="1" dirty="0"/>
          </a:p>
        </p:txBody>
      </p:sp>
      <p:sp>
        <p:nvSpPr>
          <p:cNvPr id="11" name="Google Shape;75;p13">
            <a:extLst>
              <a:ext uri="{FF2B5EF4-FFF2-40B4-BE49-F238E27FC236}">
                <a16:creationId xmlns:a16="http://schemas.microsoft.com/office/drawing/2014/main" id="{882A972D-F74D-4C21-B867-8F615F7B98A6}"/>
              </a:ext>
            </a:extLst>
          </p:cNvPr>
          <p:cNvSpPr txBox="1"/>
          <p:nvPr/>
        </p:nvSpPr>
        <p:spPr>
          <a:xfrm>
            <a:off x="1367720" y="489799"/>
            <a:ext cx="9459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</a:rPr>
              <a:t>Cluster</a:t>
            </a:r>
            <a:endParaRPr sz="2400" b="1" dirty="0"/>
          </a:p>
        </p:txBody>
      </p:sp>
      <p:sp>
        <p:nvSpPr>
          <p:cNvPr id="12" name="Google Shape;75;p13">
            <a:extLst>
              <a:ext uri="{FF2B5EF4-FFF2-40B4-BE49-F238E27FC236}">
                <a16:creationId xmlns:a16="http://schemas.microsoft.com/office/drawing/2014/main" id="{3BAB9001-E1AC-43C7-BA1D-ADD848E35898}"/>
              </a:ext>
            </a:extLst>
          </p:cNvPr>
          <p:cNvSpPr txBox="1"/>
          <p:nvPr/>
        </p:nvSpPr>
        <p:spPr>
          <a:xfrm>
            <a:off x="5973353" y="483574"/>
            <a:ext cx="9459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</a:rPr>
              <a:t>Sequence</a:t>
            </a:r>
            <a:endParaRPr sz="2400" b="1" dirty="0"/>
          </a:p>
        </p:txBody>
      </p:sp>
      <p:sp>
        <p:nvSpPr>
          <p:cNvPr id="13" name="Google Shape;54;p13">
            <a:extLst>
              <a:ext uri="{FF2B5EF4-FFF2-40B4-BE49-F238E27FC236}">
                <a16:creationId xmlns:a16="http://schemas.microsoft.com/office/drawing/2014/main" id="{BA79383D-60A1-4334-8A56-12815DDA8D31}"/>
              </a:ext>
            </a:extLst>
          </p:cNvPr>
          <p:cNvSpPr>
            <a:spLocks noChangeAspect="1"/>
          </p:cNvSpPr>
          <p:nvPr/>
        </p:nvSpPr>
        <p:spPr>
          <a:xfrm>
            <a:off x="4346776" y="1260769"/>
            <a:ext cx="640080" cy="597409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“Step”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Badge Name</a:t>
            </a:r>
            <a:endParaRPr sz="600" b="1" dirty="0"/>
          </a:p>
        </p:txBody>
      </p:sp>
      <p:sp>
        <p:nvSpPr>
          <p:cNvPr id="14" name="Google Shape;54;p13">
            <a:extLst>
              <a:ext uri="{FF2B5EF4-FFF2-40B4-BE49-F238E27FC236}">
                <a16:creationId xmlns:a16="http://schemas.microsoft.com/office/drawing/2014/main" id="{5C4AA912-4643-477B-9E6A-157557145309}"/>
              </a:ext>
            </a:extLst>
          </p:cNvPr>
          <p:cNvSpPr>
            <a:spLocks noChangeAspect="1"/>
          </p:cNvSpPr>
          <p:nvPr/>
        </p:nvSpPr>
        <p:spPr>
          <a:xfrm>
            <a:off x="6088826" y="1260769"/>
            <a:ext cx="640080" cy="597409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“Step”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Badge Name</a:t>
            </a:r>
            <a:endParaRPr sz="600" b="1" dirty="0"/>
          </a:p>
        </p:txBody>
      </p:sp>
      <p:sp>
        <p:nvSpPr>
          <p:cNvPr id="15" name="Google Shape;54;p13">
            <a:extLst>
              <a:ext uri="{FF2B5EF4-FFF2-40B4-BE49-F238E27FC236}">
                <a16:creationId xmlns:a16="http://schemas.microsoft.com/office/drawing/2014/main" id="{4460FA88-7B11-4594-BA27-EFC26A178E07}"/>
              </a:ext>
            </a:extLst>
          </p:cNvPr>
          <p:cNvSpPr>
            <a:spLocks noChangeAspect="1"/>
          </p:cNvSpPr>
          <p:nvPr/>
        </p:nvSpPr>
        <p:spPr>
          <a:xfrm>
            <a:off x="6959851" y="1260769"/>
            <a:ext cx="640080" cy="597409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“Step”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Badge Name</a:t>
            </a:r>
            <a:endParaRPr sz="600" b="1" dirty="0"/>
          </a:p>
        </p:txBody>
      </p:sp>
      <p:sp>
        <p:nvSpPr>
          <p:cNvPr id="16" name="Google Shape;54;p13">
            <a:extLst>
              <a:ext uri="{FF2B5EF4-FFF2-40B4-BE49-F238E27FC236}">
                <a16:creationId xmlns:a16="http://schemas.microsoft.com/office/drawing/2014/main" id="{FDF6A127-FAD7-487E-A849-73354513C576}"/>
              </a:ext>
            </a:extLst>
          </p:cNvPr>
          <p:cNvSpPr>
            <a:spLocks noChangeAspect="1"/>
          </p:cNvSpPr>
          <p:nvPr/>
        </p:nvSpPr>
        <p:spPr>
          <a:xfrm>
            <a:off x="5217801" y="1260769"/>
            <a:ext cx="640080" cy="597409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“Step”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Badge Name</a:t>
            </a:r>
            <a:endParaRPr sz="600" b="1" dirty="0"/>
          </a:p>
        </p:txBody>
      </p:sp>
      <p:sp>
        <p:nvSpPr>
          <p:cNvPr id="17" name="Google Shape;54;p13">
            <a:extLst>
              <a:ext uri="{FF2B5EF4-FFF2-40B4-BE49-F238E27FC236}">
                <a16:creationId xmlns:a16="http://schemas.microsoft.com/office/drawing/2014/main" id="{68A73F83-57DC-45EC-925A-7B8F95073FD0}"/>
              </a:ext>
            </a:extLst>
          </p:cNvPr>
          <p:cNvSpPr>
            <a:spLocks noChangeAspect="1"/>
          </p:cNvSpPr>
          <p:nvPr/>
        </p:nvSpPr>
        <p:spPr>
          <a:xfrm>
            <a:off x="7830876" y="1175443"/>
            <a:ext cx="822920" cy="768060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Milestone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Badge Name</a:t>
            </a:r>
            <a:endParaRPr sz="600" b="1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869BDA6-622D-4FB8-9660-7862987561A2}"/>
              </a:ext>
            </a:extLst>
          </p:cNvPr>
          <p:cNvCxnSpPr>
            <a:cxnSpLocks/>
            <a:stCxn id="13" idx="0"/>
            <a:endCxn id="16" idx="3"/>
          </p:cNvCxnSpPr>
          <p:nvPr/>
        </p:nvCxnSpPr>
        <p:spPr>
          <a:xfrm>
            <a:off x="4986856" y="1559474"/>
            <a:ext cx="230945" cy="0"/>
          </a:xfrm>
          <a:prstGeom prst="straightConnector1">
            <a:avLst/>
          </a:prstGeom>
          <a:ln w="158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AADF23E-087A-435D-A1FB-C977E0EE4238}"/>
              </a:ext>
            </a:extLst>
          </p:cNvPr>
          <p:cNvCxnSpPr>
            <a:cxnSpLocks/>
            <a:stCxn id="16" idx="0"/>
            <a:endCxn id="14" idx="3"/>
          </p:cNvCxnSpPr>
          <p:nvPr/>
        </p:nvCxnSpPr>
        <p:spPr>
          <a:xfrm>
            <a:off x="5857881" y="1559474"/>
            <a:ext cx="230945" cy="0"/>
          </a:xfrm>
          <a:prstGeom prst="straightConnector1">
            <a:avLst/>
          </a:prstGeom>
          <a:ln w="158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88B138E-F186-4FEF-BE90-2D3B5ACC9CA3}"/>
              </a:ext>
            </a:extLst>
          </p:cNvPr>
          <p:cNvCxnSpPr>
            <a:cxnSpLocks/>
            <a:stCxn id="14" idx="0"/>
          </p:cNvCxnSpPr>
          <p:nvPr/>
        </p:nvCxnSpPr>
        <p:spPr>
          <a:xfrm flipV="1">
            <a:off x="6728906" y="1559473"/>
            <a:ext cx="230945" cy="1"/>
          </a:xfrm>
          <a:prstGeom prst="straightConnector1">
            <a:avLst/>
          </a:prstGeom>
          <a:ln w="158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F05FF0E-D1DC-459B-849B-154FD9766ED7}"/>
              </a:ext>
            </a:extLst>
          </p:cNvPr>
          <p:cNvCxnSpPr>
            <a:cxnSpLocks/>
          </p:cNvCxnSpPr>
          <p:nvPr/>
        </p:nvCxnSpPr>
        <p:spPr>
          <a:xfrm>
            <a:off x="7599931" y="1552453"/>
            <a:ext cx="230945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9D9CDCC-EBE7-408E-B1CD-161925215FB8}"/>
              </a:ext>
            </a:extLst>
          </p:cNvPr>
          <p:cNvCxnSpPr>
            <a:cxnSpLocks/>
          </p:cNvCxnSpPr>
          <p:nvPr/>
        </p:nvCxnSpPr>
        <p:spPr>
          <a:xfrm>
            <a:off x="1742508" y="1481780"/>
            <a:ext cx="230945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Google Shape;54;p13">
            <a:extLst>
              <a:ext uri="{FF2B5EF4-FFF2-40B4-BE49-F238E27FC236}">
                <a16:creationId xmlns:a16="http://schemas.microsoft.com/office/drawing/2014/main" id="{5224174B-9199-4BBC-A47D-20CE85848926}"/>
              </a:ext>
            </a:extLst>
          </p:cNvPr>
          <p:cNvSpPr>
            <a:spLocks noChangeAspect="1"/>
          </p:cNvSpPr>
          <p:nvPr/>
        </p:nvSpPr>
        <p:spPr>
          <a:xfrm>
            <a:off x="406923" y="3045812"/>
            <a:ext cx="640080" cy="597409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“Step”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Badge Name</a:t>
            </a:r>
            <a:endParaRPr sz="600" b="1" dirty="0"/>
          </a:p>
        </p:txBody>
      </p:sp>
      <p:sp>
        <p:nvSpPr>
          <p:cNvPr id="29" name="Google Shape;54;p13">
            <a:extLst>
              <a:ext uri="{FF2B5EF4-FFF2-40B4-BE49-F238E27FC236}">
                <a16:creationId xmlns:a16="http://schemas.microsoft.com/office/drawing/2014/main" id="{BDE9600E-F9EA-4A53-8259-EBFC425AB65A}"/>
              </a:ext>
            </a:extLst>
          </p:cNvPr>
          <p:cNvSpPr>
            <a:spLocks noChangeAspect="1"/>
          </p:cNvSpPr>
          <p:nvPr/>
        </p:nvSpPr>
        <p:spPr>
          <a:xfrm>
            <a:off x="2148973" y="3045812"/>
            <a:ext cx="640080" cy="597409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“Step”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Badge Name</a:t>
            </a:r>
            <a:endParaRPr sz="600" b="1" dirty="0"/>
          </a:p>
        </p:txBody>
      </p:sp>
      <p:sp>
        <p:nvSpPr>
          <p:cNvPr id="30" name="Google Shape;54;p13">
            <a:extLst>
              <a:ext uri="{FF2B5EF4-FFF2-40B4-BE49-F238E27FC236}">
                <a16:creationId xmlns:a16="http://schemas.microsoft.com/office/drawing/2014/main" id="{7FA22D9B-B5CC-4911-A7EA-7F481D51934E}"/>
              </a:ext>
            </a:extLst>
          </p:cNvPr>
          <p:cNvSpPr>
            <a:spLocks noChangeAspect="1"/>
          </p:cNvSpPr>
          <p:nvPr/>
        </p:nvSpPr>
        <p:spPr>
          <a:xfrm>
            <a:off x="3019998" y="3045812"/>
            <a:ext cx="640080" cy="597409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“Step”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Badge Name</a:t>
            </a:r>
            <a:endParaRPr sz="600" b="1" dirty="0"/>
          </a:p>
        </p:txBody>
      </p:sp>
      <p:sp>
        <p:nvSpPr>
          <p:cNvPr id="31" name="Google Shape;54;p13">
            <a:extLst>
              <a:ext uri="{FF2B5EF4-FFF2-40B4-BE49-F238E27FC236}">
                <a16:creationId xmlns:a16="http://schemas.microsoft.com/office/drawing/2014/main" id="{F4FA0207-CF88-4160-97DA-81DD9B05819C}"/>
              </a:ext>
            </a:extLst>
          </p:cNvPr>
          <p:cNvSpPr>
            <a:spLocks noChangeAspect="1"/>
          </p:cNvSpPr>
          <p:nvPr/>
        </p:nvSpPr>
        <p:spPr>
          <a:xfrm>
            <a:off x="1277948" y="3045812"/>
            <a:ext cx="640080" cy="597409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“Step”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Badge Name</a:t>
            </a:r>
            <a:endParaRPr sz="600" b="1" dirty="0"/>
          </a:p>
        </p:txBody>
      </p:sp>
      <p:sp>
        <p:nvSpPr>
          <p:cNvPr id="32" name="Google Shape;54;p13">
            <a:extLst>
              <a:ext uri="{FF2B5EF4-FFF2-40B4-BE49-F238E27FC236}">
                <a16:creationId xmlns:a16="http://schemas.microsoft.com/office/drawing/2014/main" id="{7A9E484F-B076-4E9F-A923-C2FF19E8E660}"/>
              </a:ext>
            </a:extLst>
          </p:cNvPr>
          <p:cNvSpPr>
            <a:spLocks noChangeAspect="1"/>
          </p:cNvSpPr>
          <p:nvPr/>
        </p:nvSpPr>
        <p:spPr>
          <a:xfrm>
            <a:off x="3891023" y="2960486"/>
            <a:ext cx="822920" cy="768060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Milestone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Badge Name</a:t>
            </a:r>
            <a:endParaRPr sz="600" b="1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7B53CB6-70B4-45DF-9891-F31A570A8CA5}"/>
              </a:ext>
            </a:extLst>
          </p:cNvPr>
          <p:cNvCxnSpPr>
            <a:cxnSpLocks/>
            <a:stCxn id="28" idx="0"/>
            <a:endCxn id="31" idx="3"/>
          </p:cNvCxnSpPr>
          <p:nvPr/>
        </p:nvCxnSpPr>
        <p:spPr>
          <a:xfrm>
            <a:off x="1047003" y="3344517"/>
            <a:ext cx="230945" cy="0"/>
          </a:xfrm>
          <a:prstGeom prst="straightConnector1">
            <a:avLst/>
          </a:prstGeom>
          <a:ln w="158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B5AEFB9-900C-4C31-A9CB-DAB74E8A8BD5}"/>
              </a:ext>
            </a:extLst>
          </p:cNvPr>
          <p:cNvCxnSpPr>
            <a:cxnSpLocks/>
            <a:stCxn id="31" idx="0"/>
            <a:endCxn id="29" idx="3"/>
          </p:cNvCxnSpPr>
          <p:nvPr/>
        </p:nvCxnSpPr>
        <p:spPr>
          <a:xfrm>
            <a:off x="1918028" y="3344517"/>
            <a:ext cx="230945" cy="0"/>
          </a:xfrm>
          <a:prstGeom prst="straightConnector1">
            <a:avLst/>
          </a:prstGeom>
          <a:ln w="158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FD19A46-BD34-40AA-8778-21675696CBC5}"/>
              </a:ext>
            </a:extLst>
          </p:cNvPr>
          <p:cNvCxnSpPr>
            <a:cxnSpLocks/>
            <a:stCxn id="29" idx="0"/>
          </p:cNvCxnSpPr>
          <p:nvPr/>
        </p:nvCxnSpPr>
        <p:spPr>
          <a:xfrm flipV="1">
            <a:off x="2789053" y="3344516"/>
            <a:ext cx="230945" cy="1"/>
          </a:xfrm>
          <a:prstGeom prst="straightConnector1">
            <a:avLst/>
          </a:prstGeom>
          <a:ln w="158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FFB02CA-6320-48C9-8555-4AA636752B99}"/>
              </a:ext>
            </a:extLst>
          </p:cNvPr>
          <p:cNvCxnSpPr>
            <a:cxnSpLocks/>
          </p:cNvCxnSpPr>
          <p:nvPr/>
        </p:nvCxnSpPr>
        <p:spPr>
          <a:xfrm>
            <a:off x="3660078" y="3337496"/>
            <a:ext cx="230945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Google Shape;54;p13">
            <a:extLst>
              <a:ext uri="{FF2B5EF4-FFF2-40B4-BE49-F238E27FC236}">
                <a16:creationId xmlns:a16="http://schemas.microsoft.com/office/drawing/2014/main" id="{E9ED13E2-FB3B-4A19-A0D9-560A0B8DB243}"/>
              </a:ext>
            </a:extLst>
          </p:cNvPr>
          <p:cNvSpPr>
            <a:spLocks noChangeAspect="1"/>
          </p:cNvSpPr>
          <p:nvPr/>
        </p:nvSpPr>
        <p:spPr>
          <a:xfrm>
            <a:off x="1259264" y="3941925"/>
            <a:ext cx="640080" cy="597409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“Step”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Badge Name</a:t>
            </a:r>
            <a:endParaRPr sz="600" b="1" dirty="0"/>
          </a:p>
        </p:txBody>
      </p:sp>
      <p:sp>
        <p:nvSpPr>
          <p:cNvPr id="38" name="Google Shape;54;p13">
            <a:extLst>
              <a:ext uri="{FF2B5EF4-FFF2-40B4-BE49-F238E27FC236}">
                <a16:creationId xmlns:a16="http://schemas.microsoft.com/office/drawing/2014/main" id="{66F3778B-3939-4B25-9D71-FF5D92DF68DF}"/>
              </a:ext>
            </a:extLst>
          </p:cNvPr>
          <p:cNvSpPr>
            <a:spLocks noChangeAspect="1"/>
          </p:cNvSpPr>
          <p:nvPr/>
        </p:nvSpPr>
        <p:spPr>
          <a:xfrm>
            <a:off x="3891023" y="4129242"/>
            <a:ext cx="822920" cy="768060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Milestone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Badge Name</a:t>
            </a:r>
            <a:endParaRPr sz="600" b="1" dirty="0"/>
          </a:p>
        </p:txBody>
      </p:sp>
      <p:sp>
        <p:nvSpPr>
          <p:cNvPr id="39" name="Google Shape;54;p13">
            <a:extLst>
              <a:ext uri="{FF2B5EF4-FFF2-40B4-BE49-F238E27FC236}">
                <a16:creationId xmlns:a16="http://schemas.microsoft.com/office/drawing/2014/main" id="{4BE44E42-D19D-46F0-ADD5-86011AC20129}"/>
              </a:ext>
            </a:extLst>
          </p:cNvPr>
          <p:cNvSpPr>
            <a:spLocks noChangeAspect="1"/>
          </p:cNvSpPr>
          <p:nvPr/>
        </p:nvSpPr>
        <p:spPr>
          <a:xfrm>
            <a:off x="702632" y="4403830"/>
            <a:ext cx="640080" cy="597409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“Step”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Badge Name</a:t>
            </a:r>
            <a:endParaRPr sz="600" b="1" dirty="0"/>
          </a:p>
        </p:txBody>
      </p:sp>
      <p:sp>
        <p:nvSpPr>
          <p:cNvPr id="40" name="Google Shape;54;p13">
            <a:extLst>
              <a:ext uri="{FF2B5EF4-FFF2-40B4-BE49-F238E27FC236}">
                <a16:creationId xmlns:a16="http://schemas.microsoft.com/office/drawing/2014/main" id="{FE99D9A4-CDF3-4060-AD15-1564FCF9C72B}"/>
              </a:ext>
            </a:extLst>
          </p:cNvPr>
          <p:cNvSpPr>
            <a:spLocks noChangeAspect="1"/>
          </p:cNvSpPr>
          <p:nvPr/>
        </p:nvSpPr>
        <p:spPr>
          <a:xfrm>
            <a:off x="1899344" y="4403830"/>
            <a:ext cx="640080" cy="597409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“Step”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Badge Name</a:t>
            </a:r>
            <a:endParaRPr sz="600" b="1" dirty="0"/>
          </a:p>
        </p:txBody>
      </p:sp>
      <p:sp>
        <p:nvSpPr>
          <p:cNvPr id="41" name="Google Shape;54;p13">
            <a:extLst>
              <a:ext uri="{FF2B5EF4-FFF2-40B4-BE49-F238E27FC236}">
                <a16:creationId xmlns:a16="http://schemas.microsoft.com/office/drawing/2014/main" id="{82226A40-682F-40F7-A6C7-50C308B0FA46}"/>
              </a:ext>
            </a:extLst>
          </p:cNvPr>
          <p:cNvSpPr>
            <a:spLocks noChangeAspect="1"/>
          </p:cNvSpPr>
          <p:nvPr/>
        </p:nvSpPr>
        <p:spPr>
          <a:xfrm>
            <a:off x="2469013" y="3941925"/>
            <a:ext cx="640080" cy="597409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“Step”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Badge Name</a:t>
            </a:r>
            <a:endParaRPr sz="600" b="1" dirty="0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1703C6F-3382-443E-AF1A-8B7BCC0A8876}"/>
              </a:ext>
            </a:extLst>
          </p:cNvPr>
          <p:cNvCxnSpPr>
            <a:cxnSpLocks/>
          </p:cNvCxnSpPr>
          <p:nvPr/>
        </p:nvCxnSpPr>
        <p:spPr>
          <a:xfrm>
            <a:off x="3384813" y="4476272"/>
            <a:ext cx="230945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Google Shape;75;p13">
            <a:extLst>
              <a:ext uri="{FF2B5EF4-FFF2-40B4-BE49-F238E27FC236}">
                <a16:creationId xmlns:a16="http://schemas.microsoft.com/office/drawing/2014/main" id="{89EB4975-2655-42EC-B1C2-01F089370235}"/>
              </a:ext>
            </a:extLst>
          </p:cNvPr>
          <p:cNvSpPr txBox="1"/>
          <p:nvPr/>
        </p:nvSpPr>
        <p:spPr>
          <a:xfrm>
            <a:off x="4986856" y="2886110"/>
            <a:ext cx="142201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</a:rPr>
              <a:t>Nested Milestones</a:t>
            </a:r>
            <a:endParaRPr sz="2400" b="1" dirty="0"/>
          </a:p>
        </p:txBody>
      </p:sp>
      <p:sp>
        <p:nvSpPr>
          <p:cNvPr id="44" name="Google Shape;54;p13">
            <a:extLst>
              <a:ext uri="{FF2B5EF4-FFF2-40B4-BE49-F238E27FC236}">
                <a16:creationId xmlns:a16="http://schemas.microsoft.com/office/drawing/2014/main" id="{051E9AC5-AE11-461D-91D5-444A38FECD7B}"/>
              </a:ext>
            </a:extLst>
          </p:cNvPr>
          <p:cNvSpPr>
            <a:spLocks noChangeAspect="1"/>
          </p:cNvSpPr>
          <p:nvPr/>
        </p:nvSpPr>
        <p:spPr>
          <a:xfrm>
            <a:off x="5222032" y="3569380"/>
            <a:ext cx="822920" cy="768060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Super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Milestone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Badge Name</a:t>
            </a:r>
            <a:endParaRPr sz="600" b="1" dirty="0"/>
          </a:p>
        </p:txBody>
      </p:sp>
      <p:sp>
        <p:nvSpPr>
          <p:cNvPr id="45" name="Google Shape;54;p13">
            <a:extLst>
              <a:ext uri="{FF2B5EF4-FFF2-40B4-BE49-F238E27FC236}">
                <a16:creationId xmlns:a16="http://schemas.microsoft.com/office/drawing/2014/main" id="{9128FF83-BAB0-4A6B-BDCB-AB80604C9F48}"/>
              </a:ext>
            </a:extLst>
          </p:cNvPr>
          <p:cNvSpPr>
            <a:spLocks noChangeAspect="1"/>
          </p:cNvSpPr>
          <p:nvPr/>
        </p:nvSpPr>
        <p:spPr>
          <a:xfrm>
            <a:off x="7740263" y="2717242"/>
            <a:ext cx="640080" cy="597409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non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Course</a:t>
            </a:r>
            <a:endParaRPr sz="600" b="1" dirty="0"/>
          </a:p>
        </p:txBody>
      </p:sp>
      <p:sp>
        <p:nvSpPr>
          <p:cNvPr id="46" name="Google Shape;54;p13">
            <a:extLst>
              <a:ext uri="{FF2B5EF4-FFF2-40B4-BE49-F238E27FC236}">
                <a16:creationId xmlns:a16="http://schemas.microsoft.com/office/drawing/2014/main" id="{19EC531D-9A75-44C1-97AD-D0CA3362368F}"/>
              </a:ext>
            </a:extLst>
          </p:cNvPr>
          <p:cNvSpPr>
            <a:spLocks noChangeAspect="1"/>
          </p:cNvSpPr>
          <p:nvPr/>
        </p:nvSpPr>
        <p:spPr>
          <a:xfrm>
            <a:off x="8314754" y="3177318"/>
            <a:ext cx="640080" cy="597409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non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Application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of learning</a:t>
            </a:r>
            <a:endParaRPr sz="600" b="1" dirty="0"/>
          </a:p>
        </p:txBody>
      </p:sp>
      <p:sp>
        <p:nvSpPr>
          <p:cNvPr id="47" name="Google Shape;54;p13">
            <a:extLst>
              <a:ext uri="{FF2B5EF4-FFF2-40B4-BE49-F238E27FC236}">
                <a16:creationId xmlns:a16="http://schemas.microsoft.com/office/drawing/2014/main" id="{BBFC9CC4-CB0E-46A0-B3F7-817C2B141A54}"/>
              </a:ext>
            </a:extLst>
          </p:cNvPr>
          <p:cNvSpPr>
            <a:spLocks noChangeAspect="1"/>
          </p:cNvSpPr>
          <p:nvPr/>
        </p:nvSpPr>
        <p:spPr>
          <a:xfrm>
            <a:off x="7740263" y="3556935"/>
            <a:ext cx="640080" cy="597409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non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Independent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Assessment</a:t>
            </a:r>
          </a:p>
        </p:txBody>
      </p:sp>
      <p:sp>
        <p:nvSpPr>
          <p:cNvPr id="48" name="Google Shape;54;p13">
            <a:extLst>
              <a:ext uri="{FF2B5EF4-FFF2-40B4-BE49-F238E27FC236}">
                <a16:creationId xmlns:a16="http://schemas.microsoft.com/office/drawing/2014/main" id="{5F2A3868-F6D0-48B5-AA71-86E9D53B74A1}"/>
              </a:ext>
            </a:extLst>
          </p:cNvPr>
          <p:cNvSpPr>
            <a:spLocks noChangeAspect="1"/>
          </p:cNvSpPr>
          <p:nvPr/>
        </p:nvSpPr>
        <p:spPr>
          <a:xfrm>
            <a:off x="8314754" y="3910169"/>
            <a:ext cx="640080" cy="597409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non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Achievement</a:t>
            </a:r>
            <a:endParaRPr sz="600" b="1" dirty="0"/>
          </a:p>
        </p:txBody>
      </p:sp>
      <p:sp>
        <p:nvSpPr>
          <p:cNvPr id="49" name="Google Shape;75;p13">
            <a:extLst>
              <a:ext uri="{FF2B5EF4-FFF2-40B4-BE49-F238E27FC236}">
                <a16:creationId xmlns:a16="http://schemas.microsoft.com/office/drawing/2014/main" id="{1F29027C-4BD2-43B7-A00D-878C7FA702DC}"/>
              </a:ext>
            </a:extLst>
          </p:cNvPr>
          <p:cNvSpPr txBox="1"/>
          <p:nvPr/>
        </p:nvSpPr>
        <p:spPr>
          <a:xfrm>
            <a:off x="1235078" y="3677362"/>
            <a:ext cx="2059176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</a:rPr>
              <a:t>Electives (e.g. 2 of 4)</a:t>
            </a:r>
            <a:endParaRPr sz="2400" b="1" dirty="0"/>
          </a:p>
        </p:txBody>
      </p:sp>
      <p:sp>
        <p:nvSpPr>
          <p:cNvPr id="50" name="Google Shape;75;p13">
            <a:extLst>
              <a:ext uri="{FF2B5EF4-FFF2-40B4-BE49-F238E27FC236}">
                <a16:creationId xmlns:a16="http://schemas.microsoft.com/office/drawing/2014/main" id="{68AB17B4-ED8A-4E80-A9A1-93E8D459FC6C}"/>
              </a:ext>
            </a:extLst>
          </p:cNvPr>
          <p:cNvSpPr txBox="1"/>
          <p:nvPr/>
        </p:nvSpPr>
        <p:spPr>
          <a:xfrm>
            <a:off x="1509755" y="2699449"/>
            <a:ext cx="142201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</a:rPr>
              <a:t>Sequential Program</a:t>
            </a:r>
            <a:endParaRPr sz="2400" b="1" dirty="0"/>
          </a:p>
        </p:txBody>
      </p: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C36D99A7-695B-46EE-B615-1D5BDF820DC7}"/>
              </a:ext>
            </a:extLst>
          </p:cNvPr>
          <p:cNvCxnSpPr>
            <a:stCxn id="32" idx="0"/>
            <a:endCxn id="44" idx="3"/>
          </p:cNvCxnSpPr>
          <p:nvPr/>
        </p:nvCxnSpPr>
        <p:spPr>
          <a:xfrm>
            <a:off x="4713943" y="3344516"/>
            <a:ext cx="508089" cy="608894"/>
          </a:xfrm>
          <a:prstGeom prst="bentConnector3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6E2FF4C1-FBB1-44E4-90B7-079FF6492DE9}"/>
              </a:ext>
            </a:extLst>
          </p:cNvPr>
          <p:cNvCxnSpPr>
            <a:stCxn id="38" idx="0"/>
            <a:endCxn id="44" idx="3"/>
          </p:cNvCxnSpPr>
          <p:nvPr/>
        </p:nvCxnSpPr>
        <p:spPr>
          <a:xfrm flipV="1">
            <a:off x="4713943" y="3953410"/>
            <a:ext cx="508089" cy="559862"/>
          </a:xfrm>
          <a:prstGeom prst="bentConnector3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Google Shape;75;p13">
            <a:extLst>
              <a:ext uri="{FF2B5EF4-FFF2-40B4-BE49-F238E27FC236}">
                <a16:creationId xmlns:a16="http://schemas.microsoft.com/office/drawing/2014/main" id="{9A0891D0-61E4-49AB-8FEC-3115D538CAFC}"/>
              </a:ext>
            </a:extLst>
          </p:cNvPr>
          <p:cNvSpPr txBox="1"/>
          <p:nvPr/>
        </p:nvSpPr>
        <p:spPr>
          <a:xfrm>
            <a:off x="7349298" y="2392286"/>
            <a:ext cx="142201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</a:rPr>
              <a:t>Some step options</a:t>
            </a:r>
            <a:endParaRPr sz="2400" b="1" dirty="0"/>
          </a:p>
        </p:txBody>
      </p:sp>
      <p:sp>
        <p:nvSpPr>
          <p:cNvPr id="56" name="Google Shape;54;p13">
            <a:extLst>
              <a:ext uri="{FF2B5EF4-FFF2-40B4-BE49-F238E27FC236}">
                <a16:creationId xmlns:a16="http://schemas.microsoft.com/office/drawing/2014/main" id="{A64AE347-3DC7-4792-8939-B365CB6FE714}"/>
              </a:ext>
            </a:extLst>
          </p:cNvPr>
          <p:cNvSpPr>
            <a:spLocks noChangeAspect="1"/>
          </p:cNvSpPr>
          <p:nvPr/>
        </p:nvSpPr>
        <p:spPr>
          <a:xfrm>
            <a:off x="7740263" y="4355233"/>
            <a:ext cx="640080" cy="597409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non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Certification</a:t>
            </a:r>
            <a:endParaRPr sz="600" b="1" dirty="0"/>
          </a:p>
        </p:txBody>
      </p:sp>
      <p:pic>
        <p:nvPicPr>
          <p:cNvPr id="3" name="Google Shape;70;p13">
            <a:extLst>
              <a:ext uri="{FF2B5EF4-FFF2-40B4-BE49-F238E27FC236}">
                <a16:creationId xmlns:a16="http://schemas.microsoft.com/office/drawing/2014/main" id="{7DB73ABD-29B9-68BE-3227-72598049EC5E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146162" y="150292"/>
            <a:ext cx="822960" cy="31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54;p13">
            <a:extLst>
              <a:ext uri="{FF2B5EF4-FFF2-40B4-BE49-F238E27FC236}">
                <a16:creationId xmlns:a16="http://schemas.microsoft.com/office/drawing/2014/main" id="{5BE94B72-1953-5F54-A915-FF11E7CC828B}"/>
              </a:ext>
            </a:extLst>
          </p:cNvPr>
          <p:cNvSpPr>
            <a:spLocks noChangeAspect="1"/>
          </p:cNvSpPr>
          <p:nvPr/>
        </p:nvSpPr>
        <p:spPr>
          <a:xfrm>
            <a:off x="7160612" y="3910169"/>
            <a:ext cx="640080" cy="597409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non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Placement,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Internship</a:t>
            </a:r>
            <a:endParaRPr sz="600" b="1" dirty="0"/>
          </a:p>
        </p:txBody>
      </p:sp>
      <p:sp>
        <p:nvSpPr>
          <p:cNvPr id="24" name="Google Shape;54;p13">
            <a:extLst>
              <a:ext uri="{FF2B5EF4-FFF2-40B4-BE49-F238E27FC236}">
                <a16:creationId xmlns:a16="http://schemas.microsoft.com/office/drawing/2014/main" id="{D5297C69-C547-0DCC-2D79-4A24D32CF725}"/>
              </a:ext>
            </a:extLst>
          </p:cNvPr>
          <p:cNvSpPr>
            <a:spLocks noChangeAspect="1"/>
          </p:cNvSpPr>
          <p:nvPr/>
        </p:nvSpPr>
        <p:spPr>
          <a:xfrm>
            <a:off x="7159422" y="3177318"/>
            <a:ext cx="640080" cy="597409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non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Assignment,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600" b="1" dirty="0"/>
              <a:t>Deliverable</a:t>
            </a:r>
            <a:endParaRPr sz="600" b="1" dirty="0"/>
          </a:p>
        </p:txBody>
      </p:sp>
    </p:spTree>
    <p:extLst>
      <p:ext uri="{BB962C8B-B14F-4D97-AF65-F5344CB8AC3E}">
        <p14:creationId xmlns:p14="http://schemas.microsoft.com/office/powerpoint/2010/main" val="210742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/>
          <p:nvPr/>
        </p:nvSpPr>
        <p:spPr>
          <a:xfrm>
            <a:off x="156388" y="570918"/>
            <a:ext cx="4193400" cy="972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 dirty="0">
                <a:solidFill>
                  <a:schemeClr val="dk1"/>
                </a:solidFill>
              </a:rPr>
              <a:t>Design Challenge - “Hard” Speciality Skills</a:t>
            </a:r>
            <a:endParaRPr sz="5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 dirty="0">
                <a:solidFill>
                  <a:schemeClr val="dk1"/>
                </a:solidFill>
              </a:rPr>
              <a:t>Design a badge system to enhance a program by developing and recognizing specific technical and other domain-specific skills that may be of interest to a sector or particular employers within the sector.</a:t>
            </a:r>
            <a:endParaRPr sz="800" dirty="0"/>
          </a:p>
        </p:txBody>
      </p:sp>
      <p:sp>
        <p:nvSpPr>
          <p:cNvPr id="95" name="Google Shape;95;p15"/>
          <p:cNvSpPr/>
          <p:nvPr/>
        </p:nvSpPr>
        <p:spPr>
          <a:xfrm>
            <a:off x="156388" y="2840068"/>
            <a:ext cx="4193400" cy="972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 dirty="0">
                <a:solidFill>
                  <a:schemeClr val="dk1"/>
                </a:solidFill>
              </a:rPr>
              <a:t>Design Challenge - Mid Career Transition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CA"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dirty="0">
                <a:solidFill>
                  <a:schemeClr val="dk1"/>
                </a:solidFill>
              </a:rPr>
              <a:t>Design a badge system that can help workers in transition “ladder” into a new sector.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" dirty="0">
                <a:solidFill>
                  <a:schemeClr val="dk1"/>
                </a:solidFill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 i="1" dirty="0">
                <a:solidFill>
                  <a:schemeClr val="dk1"/>
                </a:solidFill>
              </a:rPr>
              <a:t>(Option: design these credentials so they can become evidence for academic credit via PLAR/RPL. What would make these badges easier to PLAR?) </a:t>
            </a:r>
            <a:endParaRPr lang="en-US" sz="800" dirty="0"/>
          </a:p>
        </p:txBody>
      </p:sp>
      <p:sp>
        <p:nvSpPr>
          <p:cNvPr id="97" name="Google Shape;97;p15"/>
          <p:cNvSpPr/>
          <p:nvPr/>
        </p:nvSpPr>
        <p:spPr>
          <a:xfrm>
            <a:off x="4642550" y="570918"/>
            <a:ext cx="4193400" cy="972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>
                <a:solidFill>
                  <a:schemeClr val="dk1"/>
                </a:solidFill>
              </a:rPr>
              <a:t>Design Challenge - Work Integrated Learning</a:t>
            </a:r>
            <a:endParaRPr sz="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</a:rPr>
              <a:t>Design a badge system that supports the development, evaluation and recognition of employability skills in Work Integrated Learning (WIL) programs as apprenticeships, internships, co-ops or other forms of work placement.</a:t>
            </a:r>
            <a:endParaRPr/>
          </a:p>
        </p:txBody>
      </p:sp>
      <p:sp>
        <p:nvSpPr>
          <p:cNvPr id="98" name="Google Shape;98;p15"/>
          <p:cNvSpPr/>
          <p:nvPr/>
        </p:nvSpPr>
        <p:spPr>
          <a:xfrm>
            <a:off x="4642550" y="1705493"/>
            <a:ext cx="4193400" cy="972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/>
              <a:t>Design Challenge - Professional Development</a:t>
            </a:r>
            <a:endParaRPr sz="5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solidFill>
                  <a:schemeClr val="dk1"/>
                </a:solidFill>
              </a:rPr>
              <a:t>Design </a:t>
            </a:r>
            <a:r>
              <a:rPr lang="en" sz="800" dirty="0"/>
              <a:t>a badge system that supports flexible professional development to support skills and knowledge development. Should support flexible learning pathways, </a:t>
            </a:r>
            <a:r>
              <a:rPr lang="en" sz="800" dirty="0">
                <a:solidFill>
                  <a:schemeClr val="dk1"/>
                </a:solidFill>
              </a:rPr>
              <a:t>individual reflection and </a:t>
            </a:r>
            <a:r>
              <a:rPr lang="en" sz="800" dirty="0"/>
              <a:t>socialization as much as possible.</a:t>
            </a:r>
            <a:endParaRPr sz="800" dirty="0"/>
          </a:p>
        </p:txBody>
      </p:sp>
      <p:sp>
        <p:nvSpPr>
          <p:cNvPr id="99" name="Google Shape;99;p15"/>
          <p:cNvSpPr/>
          <p:nvPr/>
        </p:nvSpPr>
        <p:spPr>
          <a:xfrm>
            <a:off x="4642550" y="2840068"/>
            <a:ext cx="4193400" cy="972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 dirty="0">
                <a:solidFill>
                  <a:schemeClr val="dk1"/>
                </a:solidFill>
              </a:rPr>
              <a:t>Design Challenge - Workforce Adjustment</a:t>
            </a:r>
            <a:endParaRPr sz="5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 dirty="0">
                <a:solidFill>
                  <a:schemeClr val="dk1"/>
                </a:solidFill>
              </a:rPr>
              <a:t>Design a badge system that will help workers transition from a sector or large employer being downsized.</a:t>
            </a:r>
            <a:endParaRPr sz="800" dirty="0"/>
          </a:p>
        </p:txBody>
      </p:sp>
      <p:sp>
        <p:nvSpPr>
          <p:cNvPr id="101" name="Google Shape;101;p15"/>
          <p:cNvSpPr/>
          <p:nvPr/>
        </p:nvSpPr>
        <p:spPr>
          <a:xfrm>
            <a:off x="156388" y="1705493"/>
            <a:ext cx="4193400" cy="972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 dirty="0">
                <a:solidFill>
                  <a:schemeClr val="dk1"/>
                </a:solidFill>
              </a:rPr>
              <a:t>Design Challenge – Skills for Success</a:t>
            </a:r>
            <a:endParaRPr sz="5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 dirty="0">
                <a:solidFill>
                  <a:schemeClr val="dk1"/>
                </a:solidFill>
              </a:rPr>
              <a:t>Design a badge system that will help students develop and demonstrate the human soft skills that will help them adapt and succeed in the 21C workplace. Check out the G</a:t>
            </a:r>
            <a:r>
              <a:rPr lang="en-CA" sz="800" dirty="0">
                <a:solidFill>
                  <a:schemeClr val="dk1"/>
                </a:solidFill>
              </a:rPr>
              <a:t>o</a:t>
            </a:r>
            <a:r>
              <a:rPr lang="en" sz="800" dirty="0">
                <a:solidFill>
                  <a:schemeClr val="dk1"/>
                </a:solidFill>
              </a:rPr>
              <a:t>vernment of Canada’s </a:t>
            </a:r>
            <a:r>
              <a:rPr lang="en-CA" sz="800" dirty="0">
                <a:solidFill>
                  <a:schemeClr val="dk1"/>
                </a:solidFill>
                <a:hlinkClick r:id="rId3"/>
              </a:rPr>
              <a:t>Skills for Success website</a:t>
            </a:r>
            <a:r>
              <a:rPr lang="en-CA" sz="800" dirty="0">
                <a:solidFill>
                  <a:schemeClr val="dk1"/>
                </a:solidFill>
              </a:rPr>
              <a:t> for ideas:</a:t>
            </a:r>
            <a:endParaRPr sz="800" dirty="0"/>
          </a:p>
        </p:txBody>
      </p:sp>
      <p:sp>
        <p:nvSpPr>
          <p:cNvPr id="12" name="Google Shape;100;p15">
            <a:extLst>
              <a:ext uri="{FF2B5EF4-FFF2-40B4-BE49-F238E27FC236}">
                <a16:creationId xmlns:a16="http://schemas.microsoft.com/office/drawing/2014/main" id="{E649D4A7-C526-FB5F-FCAD-5C97E528C287}"/>
              </a:ext>
            </a:extLst>
          </p:cNvPr>
          <p:cNvSpPr/>
          <p:nvPr/>
        </p:nvSpPr>
        <p:spPr>
          <a:xfrm>
            <a:off x="156388" y="3979315"/>
            <a:ext cx="4193400" cy="972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>
                <a:solidFill>
                  <a:schemeClr val="dk1"/>
                </a:solidFill>
              </a:rPr>
              <a:t>Design Challenge - Immigrant Integration</a:t>
            </a:r>
            <a:endParaRPr sz="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</a:rPr>
              <a:t>Design a badge system for recent immigrants that integrates development, assessment and recognition of language skills, qualifications recognition, employability skills and/or work experience to improve their integration into the workforce.</a:t>
            </a:r>
            <a:endParaRPr sz="800"/>
          </a:p>
        </p:txBody>
      </p:sp>
      <p:sp>
        <p:nvSpPr>
          <p:cNvPr id="13" name="Google Shape;111;p16">
            <a:extLst>
              <a:ext uri="{FF2B5EF4-FFF2-40B4-BE49-F238E27FC236}">
                <a16:creationId xmlns:a16="http://schemas.microsoft.com/office/drawing/2014/main" id="{9FD65C21-A9B5-C100-E974-B475A2CCFDB5}"/>
              </a:ext>
            </a:extLst>
          </p:cNvPr>
          <p:cNvSpPr/>
          <p:nvPr/>
        </p:nvSpPr>
        <p:spPr>
          <a:xfrm>
            <a:off x="4642550" y="3979315"/>
            <a:ext cx="4193400" cy="972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>
                <a:solidFill>
                  <a:schemeClr val="dk1"/>
                </a:solidFill>
              </a:rPr>
              <a:t>Design Challenge - Access for underserved populations</a:t>
            </a:r>
            <a:endParaRPr sz="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</a:rPr>
              <a:t>Design a badge system that helps a targeted underserved population transition to post-secondary education and/or the workplace. The system should balance accessibility and respect for the individual with authentic and robust assessment/development/recognition of “college-ready” or “work-ready” skills.</a:t>
            </a:r>
            <a:endParaRPr/>
          </a:p>
        </p:txBody>
      </p:sp>
      <p:sp>
        <p:nvSpPr>
          <p:cNvPr id="14" name="Google Shape;71;p13">
            <a:extLst>
              <a:ext uri="{FF2B5EF4-FFF2-40B4-BE49-F238E27FC236}">
                <a16:creationId xmlns:a16="http://schemas.microsoft.com/office/drawing/2014/main" id="{36154C2A-B2AE-ABB5-CA51-08E81FFF1F92}"/>
              </a:ext>
            </a:extLst>
          </p:cNvPr>
          <p:cNvSpPr txBox="1"/>
          <p:nvPr/>
        </p:nvSpPr>
        <p:spPr>
          <a:xfrm>
            <a:off x="1642978" y="11550"/>
            <a:ext cx="5686401" cy="4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600" dirty="0"/>
              <a:t>Design Challenge Ideas</a:t>
            </a:r>
            <a:endParaRPr sz="1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" sz="200" dirty="0"/>
            </a:br>
            <a:r>
              <a:rPr lang="en" sz="900" dirty="0"/>
              <a:t>Copy and paste over the Design C</a:t>
            </a:r>
            <a:r>
              <a:rPr lang="en-CA" sz="900" dirty="0"/>
              <a:t>h</a:t>
            </a:r>
            <a:r>
              <a:rPr lang="en" sz="900" dirty="0"/>
              <a:t>allenge box in the Notes View (slide 2)… adjust or create your own!</a:t>
            </a:r>
            <a:endParaRPr sz="900" dirty="0"/>
          </a:p>
        </p:txBody>
      </p:sp>
      <p:pic>
        <p:nvPicPr>
          <p:cNvPr id="3" name="Google Shape;70;p13">
            <a:extLst>
              <a:ext uri="{FF2B5EF4-FFF2-40B4-BE49-F238E27FC236}">
                <a16:creationId xmlns:a16="http://schemas.microsoft.com/office/drawing/2014/main" id="{4DF1430E-9D1C-4A7D-EF6D-54EAD805D51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061101" y="129030"/>
            <a:ext cx="822960" cy="31160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75;p13">
            <a:extLst>
              <a:ext uri="{FF2B5EF4-FFF2-40B4-BE49-F238E27FC236}">
                <a16:creationId xmlns:a16="http://schemas.microsoft.com/office/drawing/2014/main" id="{9C63361F-3DF0-0D42-115E-4C250CE5D4CE}"/>
              </a:ext>
            </a:extLst>
          </p:cNvPr>
          <p:cNvSpPr txBox="1"/>
          <p:nvPr/>
        </p:nvSpPr>
        <p:spPr>
          <a:xfrm>
            <a:off x="118874" y="169454"/>
            <a:ext cx="2268375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i="1" dirty="0">
                <a:solidFill>
                  <a:schemeClr val="dk1"/>
                </a:solidFill>
              </a:rPr>
              <a:t>Some ideas to get you started…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1097</Words>
  <Application>Microsoft Office PowerPoint</Application>
  <PresentationFormat>On-screen Show (16:9)</PresentationFormat>
  <Paragraphs>187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 Presant</dc:creator>
  <cp:lastModifiedBy>Don Presant</cp:lastModifiedBy>
  <cp:revision>12</cp:revision>
  <dcterms:modified xsi:type="dcterms:W3CDTF">2022-12-28T16:54:46Z</dcterms:modified>
</cp:coreProperties>
</file>