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7597" r:id="rId2"/>
    <p:sldId id="259" r:id="rId3"/>
    <p:sldId id="257" r:id="rId4"/>
    <p:sldId id="7598" r:id="rId5"/>
    <p:sldId id="8036" r:id="rId6"/>
    <p:sldId id="8037" r:id="rId7"/>
    <p:sldId id="7959" r:id="rId8"/>
    <p:sldId id="258" r:id="rId9"/>
    <p:sldId id="260" r:id="rId10"/>
    <p:sldId id="8042" r:id="rId11"/>
    <p:sldId id="8043" r:id="rId12"/>
    <p:sldId id="8041" r:id="rId13"/>
  </p:sldIdLst>
  <p:sldSz cx="31089600" cy="2011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06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2B906-C65C-4596-8167-095FDED72718}" type="datetimeFigureOut">
              <a:rPr lang="en-CA" smtClean="0"/>
              <a:t>2026-03-09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550B-1C66-4DB6-A722-8D684260EE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98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1pPr>
    <a:lvl2pPr marL="1228954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2pPr>
    <a:lvl3pPr marL="2457907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3pPr>
    <a:lvl4pPr marL="3686861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4pPr>
    <a:lvl5pPr marL="4915814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5pPr>
    <a:lvl6pPr marL="6144768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6pPr>
    <a:lvl7pPr marL="7373722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7pPr>
    <a:lvl8pPr marL="8602675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8pPr>
    <a:lvl9pPr marL="9831629" algn="l" defTabSz="2457907" rtl="0" eaLnBrk="1" latinLnBrk="0" hangingPunct="1">
      <a:defRPr sz="32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7b041624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116" name="Google Shape;116;g57b041624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08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d16167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80" name="Google Shape;80;g4fd16167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6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57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DDD68508-2451-DF02-A6D9-A61F63B3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d1616798_0_0:notes">
            <a:extLst>
              <a:ext uri="{FF2B5EF4-FFF2-40B4-BE49-F238E27FC236}">
                <a16:creationId xmlns:a16="http://schemas.microsoft.com/office/drawing/2014/main" id="{75F5A0CC-1D48-F285-09DE-2CBA830EE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80" name="Google Shape;80;g4fd1616798_0_0:notes">
            <a:extLst>
              <a:ext uri="{FF2B5EF4-FFF2-40B4-BE49-F238E27FC236}">
                <a16:creationId xmlns:a16="http://schemas.microsoft.com/office/drawing/2014/main" id="{BC05AF75-9A2F-B877-DFEC-485801B9C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75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E64F8-2993-0E9A-8C61-3123BBC5E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862D3-BB79-ABA8-FFDE-7949E1FCB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BC9359-F292-1AFB-3C7D-BD6A8BD5B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dirty="0"/>
              <a:t>Learning Agents has developed a framework to help people get started with flexible recognition, based on our work over the years</a:t>
            </a:r>
          </a:p>
          <a:p>
            <a:r>
              <a:rPr lang="en-CA" sz="1000" dirty="0">
                <a:sym typeface="Wingdings" panose="05000000000000000000" pitchFamily="2" charset="2"/>
              </a:rPr>
              <a:t> First, the formal/non-formal spectrum,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split between the presence and absence of </a:t>
            </a:r>
            <a:r>
              <a:rPr lang="en-CA" sz="1000" b="1" dirty="0">
                <a:sym typeface="Wingdings" panose="05000000000000000000" pitchFamily="2" charset="2"/>
              </a:rPr>
              <a:t>summative</a:t>
            </a:r>
            <a:r>
              <a:rPr lang="en-CA" sz="1000" dirty="0">
                <a:sym typeface="Wingdings" panose="05000000000000000000" pitchFamily="2" charset="2"/>
              </a:rPr>
              <a:t> </a:t>
            </a:r>
            <a:r>
              <a:rPr lang="en-CA" sz="1000" b="1" dirty="0">
                <a:sym typeface="Wingdings" panose="05000000000000000000" pitchFamily="2" charset="2"/>
              </a:rPr>
              <a:t>assessment</a:t>
            </a:r>
            <a:r>
              <a:rPr lang="en-CA" sz="1000" dirty="0">
                <a:sym typeface="Wingdings" panose="05000000000000000000" pitchFamily="2" charset="2"/>
              </a:rPr>
              <a:t>…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that’s the “border of rigour”, so-called, for these generic types of badges,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Here are examples within the categories, apologies for any information overload, I AM trying to expand horizons here…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It’s important to note that some badges can span across categories and formality, as the arrows and the shaded area indicate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And they can be stacked in various ways in different contexts</a:t>
            </a:r>
          </a:p>
          <a:p>
            <a:br>
              <a:rPr lang="en-CA" sz="1000" dirty="0">
                <a:sym typeface="Wingdings" panose="05000000000000000000" pitchFamily="2" charset="2"/>
              </a:rPr>
            </a:br>
            <a:r>
              <a:rPr lang="en-CA" sz="1000" dirty="0">
                <a:sym typeface="Wingdings" panose="05000000000000000000" pitchFamily="2" charset="2"/>
              </a:rPr>
              <a:t>We provide this </a:t>
            </a:r>
            <a:r>
              <a:rPr lang="en-CA" sz="1000" dirty="0"/>
              <a:t>framework</a:t>
            </a:r>
            <a:r>
              <a:rPr lang="en-CA" sz="1000" dirty="0">
                <a:sym typeface="Wingdings" panose="05000000000000000000" pitchFamily="2" charset="2"/>
              </a:rPr>
              <a:t> as a guide for appropriate metadata for the different kinds of badges.  It’s quite adaptable and it’s certainly not the only one out there, 1Edtech’s </a:t>
            </a:r>
            <a:r>
              <a:rPr lang="en-CA" sz="1000" dirty="0" err="1">
                <a:sym typeface="Wingdings" panose="05000000000000000000" pitchFamily="2" charset="2"/>
              </a:rPr>
              <a:t>TrustEd</a:t>
            </a:r>
            <a:r>
              <a:rPr lang="en-CA" sz="1000" dirty="0">
                <a:sym typeface="Wingdings" panose="05000000000000000000" pitchFamily="2" charset="2"/>
              </a:rPr>
              <a:t> framework is another example – No matter what your framework, it’s all about transparency: be clear about what you’re claiming, and then make sure you support your claim with appropriate metadata. </a:t>
            </a:r>
          </a:p>
          <a:p>
            <a:endParaRPr lang="en-CA" sz="1000" dirty="0"/>
          </a:p>
          <a:p>
            <a:endParaRPr lang="en-CA" sz="1000" dirty="0"/>
          </a:p>
          <a:p>
            <a:r>
              <a:rPr lang="en-CA" sz="1000" dirty="0"/>
              <a:t>*****************</a:t>
            </a:r>
          </a:p>
          <a:p>
            <a:endParaRPr lang="en-CA" sz="1000" dirty="0"/>
          </a:p>
          <a:p>
            <a:r>
              <a:rPr lang="en-CA" sz="1000" dirty="0"/>
              <a:t>Based on our work, Learning Agents has developed a shareable framework to help organizations get started with flexible recognition:</a:t>
            </a:r>
            <a:br>
              <a:rPr lang="en-CA" sz="1000" dirty="0"/>
            </a:br>
            <a:endParaRPr lang="en-CA" sz="1000" dirty="0"/>
          </a:p>
          <a:p>
            <a:r>
              <a:rPr lang="en-CA" sz="1000" dirty="0">
                <a:sym typeface="Wingdings" panose="05000000000000000000" pitchFamily="2" charset="2"/>
              </a:rPr>
              <a:t> First, the formal/non-formal spectrum,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split between the presence and absence of </a:t>
            </a:r>
            <a:r>
              <a:rPr lang="en-CA" sz="1000" b="1" dirty="0">
                <a:sym typeface="Wingdings" panose="05000000000000000000" pitchFamily="2" charset="2"/>
              </a:rPr>
              <a:t>summative</a:t>
            </a:r>
            <a:r>
              <a:rPr lang="en-CA" sz="1000" dirty="0">
                <a:sym typeface="Wingdings" panose="05000000000000000000" pitchFamily="2" charset="2"/>
              </a:rPr>
              <a:t> </a:t>
            </a:r>
            <a:r>
              <a:rPr lang="en-CA" sz="1000" b="1" dirty="0">
                <a:sym typeface="Wingdings" panose="05000000000000000000" pitchFamily="2" charset="2"/>
              </a:rPr>
              <a:t>assessment</a:t>
            </a:r>
            <a:r>
              <a:rPr lang="en-CA" sz="1000" dirty="0">
                <a:sym typeface="Wingdings" panose="05000000000000000000" pitchFamily="2" charset="2"/>
              </a:rPr>
              <a:t>… the </a:t>
            </a:r>
            <a:r>
              <a:rPr lang="en-CA" sz="1000" b="1" dirty="0">
                <a:sym typeface="Wingdings" panose="05000000000000000000" pitchFamily="2" charset="2"/>
              </a:rPr>
              <a:t>“border of rigour”</a:t>
            </a:r>
            <a:r>
              <a:rPr lang="en-CA" sz="1000" dirty="0">
                <a:sym typeface="Wingdings" panose="05000000000000000000" pitchFamily="2" charset="2"/>
              </a:rPr>
              <a:t>,</a:t>
            </a:r>
            <a:r>
              <a:rPr lang="en-CA" sz="1000" b="1" dirty="0">
                <a:sym typeface="Wingdings" panose="05000000000000000000" pitchFamily="2" charset="2"/>
              </a:rPr>
              <a:t> </a:t>
            </a:r>
            <a:r>
              <a:rPr lang="en-CA" sz="1000" dirty="0">
                <a:sym typeface="Wingdings" panose="05000000000000000000" pitchFamily="2" charset="2"/>
              </a:rPr>
              <a:t>so-called..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…for </a:t>
            </a:r>
            <a:r>
              <a:rPr lang="en-CA" sz="1000" b="1" dirty="0">
                <a:sym typeface="Wingdings" panose="05000000000000000000" pitchFamily="2" charset="2"/>
              </a:rPr>
              <a:t>these</a:t>
            </a:r>
            <a:r>
              <a:rPr lang="en-CA" sz="1000" dirty="0">
                <a:sym typeface="Wingdings" panose="05000000000000000000" pitchFamily="2" charset="2"/>
              </a:rPr>
              <a:t> high-level badge types, that run from formal to informal, providing assurance or maybe just awareness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Here’s some stacking, with different labels based on formality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Now let’s dive deeper, starting with formal certifications and certificates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Ideally, (not always) these are based on standards and guidelines that make their value clear</a:t>
            </a:r>
            <a:br>
              <a:rPr lang="en-CA" sz="1000" dirty="0">
                <a:sym typeface="Wingdings" panose="05000000000000000000" pitchFamily="2" charset="2"/>
              </a:rPr>
            </a:br>
            <a:r>
              <a:rPr lang="en-CA" sz="1000" dirty="0">
                <a:sym typeface="Wingdings" panose="05000000000000000000" pitchFamily="2" charset="2"/>
              </a:rPr>
              <a:t>But other types of recognition can also add value, for example: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Direct evidence and demonstrations of skill,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Authentic work experience and work-based learning, </a:t>
            </a:r>
            <a:br>
              <a:rPr lang="en-CA" sz="1000" dirty="0">
                <a:sym typeface="Wingdings" panose="05000000000000000000" pitchFamily="2" charset="2"/>
              </a:rPr>
            </a:br>
            <a:r>
              <a:rPr lang="en-CA" sz="1000" dirty="0">
                <a:sym typeface="Wingdings" panose="05000000000000000000" pitchFamily="2" charset="2"/>
              </a:rPr>
              <a:t>…both of which can be formally assessed or simply asserted, maybe with evidence..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Then we have organized learning that’s not really assessed, webinars and self-paced intro courses, for example…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.. And mentoring, usually organized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On the informal end, we have flexible recognition: appreciative, community-wide,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between peers, or even individually empowered by self-assertion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Of course, you can use the same concepts to recognize organizations, because lots of work requires lots of people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Here are some keywords to help flag themes across the framework…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The arrows indicate that these concepts and categories can morph and recombine into each other,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Such as self-directed learning that builds evidence through application and performance..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Or maybe an </a:t>
            </a:r>
            <a:r>
              <a:rPr lang="en-CA" sz="1000" b="1" dirty="0">
                <a:sym typeface="Wingdings" panose="05000000000000000000" pitchFamily="2" charset="2"/>
              </a:rPr>
              <a:t>Event Speaker Self-assertion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Or even workplace projects that combine individual achievement with organizational improvement </a:t>
            </a:r>
          </a:p>
          <a:p>
            <a:pPr marL="178027" indent="-178027">
              <a:buFont typeface="Wingdings" panose="05000000000000000000" pitchFamily="2" charset="2"/>
              <a:buChar char="à"/>
            </a:pPr>
            <a:r>
              <a:rPr lang="en-CA" sz="1000" dirty="0">
                <a:sym typeface="Wingdings" panose="05000000000000000000" pitchFamily="2" charset="2"/>
              </a:rPr>
              <a:t>Formal, non-formal informal – a rich tapestry of lifewide learning and recognition that goes way beyond pre-conceived courseware</a:t>
            </a:r>
          </a:p>
          <a:p>
            <a:pPr defTabSz="931774">
              <a:defRPr/>
            </a:pPr>
            <a:r>
              <a:rPr lang="en-CA" sz="1000" dirty="0">
                <a:sym typeface="Wingdings" panose="05000000000000000000" pitchFamily="2" charset="2"/>
              </a:rPr>
              <a:t>Have your brains exploded? Let’s put them back together…</a:t>
            </a:r>
          </a:p>
          <a:p>
            <a:pPr defTabSz="931774">
              <a:defRPr/>
            </a:pPr>
            <a:endParaRPr lang="en-CA" sz="10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D603C-39BE-C880-5096-76A828246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7C3FE-2E49-4FED-9C84-C9DF40F757FD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90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641DF-6AAD-2B1D-1528-6639B931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7C1D6-1AB8-F35E-6AB9-61AF4F72E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A76B5-734D-485A-C634-0DFA59C06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sym typeface="Wingdings" panose="05000000000000000000" pitchFamily="2" charset="2"/>
              </a:rPr>
              <a:t>Giving people badge templates as a flexible starting point helps them get over their badge creator block and helps the quality of the badge system…</a:t>
            </a:r>
          </a:p>
          <a:p>
            <a:endParaRPr lang="en-CA" sz="1200" dirty="0">
              <a:sym typeface="Wingdings" panose="05000000000000000000" pitchFamily="2" charset="2"/>
            </a:endParaRPr>
          </a:p>
          <a:p>
            <a:r>
              <a:rPr lang="en-CA" sz="1200" dirty="0">
                <a:sym typeface="Wingdings" panose="05000000000000000000" pitchFamily="2" charset="2"/>
              </a:rPr>
              <a:t> But flexible,  like how we’ve split </a:t>
            </a:r>
            <a:r>
              <a:rPr lang="en-CA" sz="1200" b="1" dirty="0">
                <a:sym typeface="Wingdings" panose="05000000000000000000" pitchFamily="2" charset="2"/>
              </a:rPr>
              <a:t>organized learning </a:t>
            </a:r>
            <a:r>
              <a:rPr lang="en-CA" sz="1200" dirty="0">
                <a:sym typeface="Wingdings" panose="05000000000000000000" pitchFamily="2" charset="2"/>
              </a:rPr>
              <a:t>into Completion and Participation here. </a:t>
            </a:r>
          </a:p>
          <a:p>
            <a:r>
              <a:rPr lang="en-CA" sz="1200" dirty="0">
                <a:sym typeface="Wingdings" panose="05000000000000000000" pitchFamily="2" charset="2"/>
              </a:rPr>
              <a:t>So there are 7 types here, but here could be 5. Or 3 or 9. It’s the consistency and the transparency that are important. Maybe you already have a badge taxonomy – if not, you can use ours.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DA10-C107-A966-C406-D9A20CDA8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7C3FE-2E49-4FED-9C84-C9DF40F757FD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decffd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94" name="Google Shape;94;g80decffd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29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 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089600" cy="1204856"/>
          </a:xfr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CA" sz="5082"/>
            </a:lvl1pPr>
          </a:lstStyle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E6AA1F2-5BB8-AB71-8AFB-3295D8CB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7711" y="19191642"/>
            <a:ext cx="3003373" cy="784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6650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089600" cy="1376979"/>
          </a:xfrm>
          <a:noFill/>
        </p:spPr>
        <p:txBody>
          <a:bodyPr/>
          <a:lstStyle>
            <a:lvl1pPr>
              <a:defRPr sz="5082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C62432A-1DEA-0FEB-0C31-A0A2B6217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7711" y="19191642"/>
            <a:ext cx="3003373" cy="784128"/>
          </a:xfrm>
          <a:prstGeom prst="rect">
            <a:avLst/>
          </a:prstGeom>
        </p:spPr>
      </p:pic>
      <p:sp>
        <p:nvSpPr>
          <p:cNvPr id="5" name="Google Shape;71;p13">
            <a:extLst>
              <a:ext uri="{FF2B5EF4-FFF2-40B4-BE49-F238E27FC236}">
                <a16:creationId xmlns:a16="http://schemas.microsoft.com/office/drawing/2014/main" id="{C9BC0D79-EDD8-039F-C633-96088F774087}"/>
              </a:ext>
            </a:extLst>
          </p:cNvPr>
          <p:cNvSpPr txBox="1"/>
          <p:nvPr userDrawn="1"/>
        </p:nvSpPr>
        <p:spPr>
          <a:xfrm>
            <a:off x="0" y="2237590"/>
            <a:ext cx="31089600" cy="8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81835" tIns="86061" rIns="86061" bIns="86061" anchor="ctr" anchorCtr="0">
            <a:noAutofit/>
          </a:bodyPr>
          <a:lstStyle/>
          <a:p>
            <a:pPr marL="0" marR="0" lvl="0" indent="0" algn="l" defTabSz="2850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CA" sz="301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/>
                <a:ea typeface="+mn-ea"/>
                <a:cs typeface="Arial"/>
                <a:sym typeface="Arial"/>
              </a:rPr>
              <a:t>Table # ____ 		 </a:t>
            </a:r>
            <a:r>
              <a:rPr kumimoji="0" lang="en" sz="301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/>
                <a:ea typeface="+mn-ea"/>
                <a:cs typeface="Arial"/>
                <a:sym typeface="Arial"/>
              </a:rPr>
              <a:t>Title __________________________________________________________________</a:t>
            </a:r>
            <a:endParaRPr kumimoji="0" sz="301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/>
              <a:ea typeface="+mn-ea"/>
              <a:cs typeface="Arial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4DB646-8B03-D34E-284A-0481D4761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76979"/>
            <a:ext cx="31089600" cy="688489"/>
          </a:xfr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lvl1pPr algn="ctr">
              <a:defRPr lang="en-US" sz="3012" b="0" kern="0" dirty="0" smtClea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lvl="0" algn="ctr" defTabSz="2850848">
              <a:buClr>
                <a:srgbClr val="000000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2679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1089600" cy="143052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30528"/>
            <a:ext cx="31089600" cy="17166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1387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2138136" rtl="0" eaLnBrk="1" latinLnBrk="0" hangingPunct="1">
        <a:spcBef>
          <a:spcPct val="0"/>
        </a:spcBef>
        <a:buNone/>
        <a:defRPr sz="5612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2138136" rtl="0" eaLnBrk="1" latinLnBrk="0" hangingPunct="1">
        <a:spcBef>
          <a:spcPct val="20000"/>
        </a:spcBef>
        <a:buFontTx/>
        <a:buNone/>
        <a:defRPr sz="4988" kern="1200">
          <a:solidFill>
            <a:schemeClr val="bg1"/>
          </a:solidFill>
          <a:latin typeface="+mn-lt"/>
          <a:ea typeface="+mn-ea"/>
          <a:cs typeface="+mn-cs"/>
        </a:defRPr>
      </a:lvl1pPr>
      <a:lvl2pPr marL="1737237" indent="-668169" algn="l" defTabSz="2138136" rtl="0" eaLnBrk="1" latinLnBrk="0" hangingPunct="1">
        <a:spcBef>
          <a:spcPct val="20000"/>
        </a:spcBef>
        <a:buFontTx/>
        <a:buBlip>
          <a:blip r:embed="rId6"/>
        </a:buBlip>
        <a:defRPr sz="4988" kern="1200">
          <a:solidFill>
            <a:schemeClr val="bg1"/>
          </a:solidFill>
          <a:latin typeface="+mn-lt"/>
          <a:ea typeface="+mn-ea"/>
          <a:cs typeface="+mn-cs"/>
        </a:defRPr>
      </a:lvl2pPr>
      <a:lvl3pPr marL="2672670" indent="-534534" algn="l" defTabSz="2138136" rtl="0" eaLnBrk="1" latinLnBrk="0" hangingPunct="1">
        <a:spcBef>
          <a:spcPct val="20000"/>
        </a:spcBef>
        <a:buSzPct val="80000"/>
        <a:buFontTx/>
        <a:buBlip>
          <a:blip r:embed="rId7"/>
        </a:buBlip>
        <a:defRPr sz="4988" kern="1200">
          <a:solidFill>
            <a:schemeClr val="bg1"/>
          </a:solidFill>
          <a:latin typeface="+mn-lt"/>
          <a:ea typeface="+mn-ea"/>
          <a:cs typeface="+mn-cs"/>
        </a:defRPr>
      </a:lvl3pPr>
      <a:lvl4pPr marL="3741738" indent="-534534" algn="l" defTabSz="2138136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60000"/>
        <a:buFont typeface="Wingdings" panose="05000000000000000000" pitchFamily="2" charset="2"/>
        <a:buChar char="Ü"/>
        <a:defRPr sz="4988" kern="1200">
          <a:solidFill>
            <a:schemeClr val="bg1"/>
          </a:solidFill>
          <a:latin typeface="+mn-lt"/>
          <a:ea typeface="+mn-ea"/>
          <a:cs typeface="+mn-cs"/>
        </a:defRPr>
      </a:lvl4pPr>
      <a:lvl5pPr marL="4810805" indent="-534534" algn="l" defTabSz="2138136" rtl="0" eaLnBrk="1" latinLnBrk="0" hangingPunct="1">
        <a:spcBef>
          <a:spcPct val="20000"/>
        </a:spcBef>
        <a:buClr>
          <a:schemeClr val="bg2"/>
        </a:buClr>
        <a:buSzPct val="70000"/>
        <a:buFont typeface="Arial" panose="020B0604020202020204" pitchFamily="34" charset="0"/>
        <a:buChar char="»"/>
        <a:defRPr sz="4988" kern="1200">
          <a:solidFill>
            <a:schemeClr val="bg1"/>
          </a:solidFill>
          <a:latin typeface="+mn-lt"/>
          <a:ea typeface="+mn-ea"/>
          <a:cs typeface="+mn-cs"/>
        </a:defRPr>
      </a:lvl5pPr>
      <a:lvl6pPr marL="5879873" indent="-534534" algn="l" defTabSz="213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6948942" indent="-534534" algn="l" defTabSz="213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018009" indent="-534534" algn="l" defTabSz="213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9087077" indent="-534534" algn="l" defTabSz="213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068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136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204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272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339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408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3476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2543" algn="l" defTabSz="2138136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svg"/><Relationship Id="rId21" Type="http://schemas.openxmlformats.org/officeDocument/2006/relationships/image" Target="../media/image60.svg"/><Relationship Id="rId42" Type="http://schemas.openxmlformats.org/officeDocument/2006/relationships/image" Target="../media/image81.png"/><Relationship Id="rId63" Type="http://schemas.openxmlformats.org/officeDocument/2006/relationships/image" Target="../media/image102.svg"/><Relationship Id="rId84" Type="http://schemas.openxmlformats.org/officeDocument/2006/relationships/image" Target="../media/image123.png"/><Relationship Id="rId138" Type="http://schemas.openxmlformats.org/officeDocument/2006/relationships/image" Target="../media/image177.png"/><Relationship Id="rId107" Type="http://schemas.openxmlformats.org/officeDocument/2006/relationships/image" Target="../media/image146.svg"/><Relationship Id="rId11" Type="http://schemas.openxmlformats.org/officeDocument/2006/relationships/image" Target="../media/image50.svg"/><Relationship Id="rId32" Type="http://schemas.openxmlformats.org/officeDocument/2006/relationships/image" Target="../media/image71.png"/><Relationship Id="rId53" Type="http://schemas.openxmlformats.org/officeDocument/2006/relationships/image" Target="../media/image92.svg"/><Relationship Id="rId74" Type="http://schemas.openxmlformats.org/officeDocument/2006/relationships/image" Target="../media/image113.png"/><Relationship Id="rId128" Type="http://schemas.openxmlformats.org/officeDocument/2006/relationships/image" Target="../media/image167.png"/><Relationship Id="rId5" Type="http://schemas.openxmlformats.org/officeDocument/2006/relationships/image" Target="../media/image44.svg"/><Relationship Id="rId90" Type="http://schemas.openxmlformats.org/officeDocument/2006/relationships/image" Target="../media/image129.png"/><Relationship Id="rId95" Type="http://schemas.openxmlformats.org/officeDocument/2006/relationships/image" Target="../media/image134.svg"/><Relationship Id="rId22" Type="http://schemas.openxmlformats.org/officeDocument/2006/relationships/image" Target="../media/image61.png"/><Relationship Id="rId27" Type="http://schemas.openxmlformats.org/officeDocument/2006/relationships/image" Target="../media/image66.svg"/><Relationship Id="rId43" Type="http://schemas.openxmlformats.org/officeDocument/2006/relationships/image" Target="../media/image82.svg"/><Relationship Id="rId48" Type="http://schemas.openxmlformats.org/officeDocument/2006/relationships/image" Target="../media/image87.png"/><Relationship Id="rId64" Type="http://schemas.openxmlformats.org/officeDocument/2006/relationships/image" Target="../media/image103.png"/><Relationship Id="rId69" Type="http://schemas.openxmlformats.org/officeDocument/2006/relationships/image" Target="../media/image108.svg"/><Relationship Id="rId113" Type="http://schemas.openxmlformats.org/officeDocument/2006/relationships/image" Target="../media/image152.svg"/><Relationship Id="rId118" Type="http://schemas.openxmlformats.org/officeDocument/2006/relationships/image" Target="../media/image157.png"/><Relationship Id="rId134" Type="http://schemas.openxmlformats.org/officeDocument/2006/relationships/image" Target="../media/image173.png"/><Relationship Id="rId139" Type="http://schemas.openxmlformats.org/officeDocument/2006/relationships/image" Target="../media/image178.svg"/><Relationship Id="rId80" Type="http://schemas.openxmlformats.org/officeDocument/2006/relationships/image" Target="../media/image119.png"/><Relationship Id="rId85" Type="http://schemas.openxmlformats.org/officeDocument/2006/relationships/image" Target="../media/image124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33" Type="http://schemas.openxmlformats.org/officeDocument/2006/relationships/image" Target="../media/image72.svg"/><Relationship Id="rId38" Type="http://schemas.openxmlformats.org/officeDocument/2006/relationships/image" Target="../media/image77.png"/><Relationship Id="rId59" Type="http://schemas.openxmlformats.org/officeDocument/2006/relationships/image" Target="../media/image98.svg"/><Relationship Id="rId103" Type="http://schemas.openxmlformats.org/officeDocument/2006/relationships/image" Target="../media/image142.svg"/><Relationship Id="rId108" Type="http://schemas.openxmlformats.org/officeDocument/2006/relationships/image" Target="../media/image147.png"/><Relationship Id="rId124" Type="http://schemas.openxmlformats.org/officeDocument/2006/relationships/image" Target="../media/image163.png"/><Relationship Id="rId129" Type="http://schemas.openxmlformats.org/officeDocument/2006/relationships/image" Target="../media/image168.svg"/><Relationship Id="rId54" Type="http://schemas.openxmlformats.org/officeDocument/2006/relationships/image" Target="../media/image93.png"/><Relationship Id="rId70" Type="http://schemas.openxmlformats.org/officeDocument/2006/relationships/image" Target="../media/image109.png"/><Relationship Id="rId75" Type="http://schemas.openxmlformats.org/officeDocument/2006/relationships/image" Target="../media/image114.svg"/><Relationship Id="rId91" Type="http://schemas.openxmlformats.org/officeDocument/2006/relationships/image" Target="../media/image130.svg"/><Relationship Id="rId96" Type="http://schemas.openxmlformats.org/officeDocument/2006/relationships/image" Target="../media/image135.png"/><Relationship Id="rId140" Type="http://schemas.openxmlformats.org/officeDocument/2006/relationships/image" Target="../media/image179.png"/><Relationship Id="rId145" Type="http://schemas.openxmlformats.org/officeDocument/2006/relationships/image" Target="../media/image18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23" Type="http://schemas.openxmlformats.org/officeDocument/2006/relationships/image" Target="../media/image62.svg"/><Relationship Id="rId28" Type="http://schemas.openxmlformats.org/officeDocument/2006/relationships/image" Target="../media/image67.png"/><Relationship Id="rId49" Type="http://schemas.openxmlformats.org/officeDocument/2006/relationships/image" Target="../media/image88.svg"/><Relationship Id="rId114" Type="http://schemas.openxmlformats.org/officeDocument/2006/relationships/image" Target="../media/image153.png"/><Relationship Id="rId119" Type="http://schemas.openxmlformats.org/officeDocument/2006/relationships/image" Target="../media/image158.svg"/><Relationship Id="rId44" Type="http://schemas.openxmlformats.org/officeDocument/2006/relationships/image" Target="../media/image83.png"/><Relationship Id="rId60" Type="http://schemas.openxmlformats.org/officeDocument/2006/relationships/image" Target="../media/image99.png"/><Relationship Id="rId65" Type="http://schemas.openxmlformats.org/officeDocument/2006/relationships/image" Target="../media/image104.svg"/><Relationship Id="rId81" Type="http://schemas.openxmlformats.org/officeDocument/2006/relationships/image" Target="../media/image120.svg"/><Relationship Id="rId86" Type="http://schemas.openxmlformats.org/officeDocument/2006/relationships/image" Target="../media/image125.png"/><Relationship Id="rId130" Type="http://schemas.openxmlformats.org/officeDocument/2006/relationships/image" Target="../media/image169.png"/><Relationship Id="rId135" Type="http://schemas.openxmlformats.org/officeDocument/2006/relationships/image" Target="../media/image174.sv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9" Type="http://schemas.openxmlformats.org/officeDocument/2006/relationships/image" Target="../media/image78.svg"/><Relationship Id="rId109" Type="http://schemas.openxmlformats.org/officeDocument/2006/relationships/image" Target="../media/image148.svg"/><Relationship Id="rId34" Type="http://schemas.openxmlformats.org/officeDocument/2006/relationships/image" Target="../media/image73.png"/><Relationship Id="rId50" Type="http://schemas.openxmlformats.org/officeDocument/2006/relationships/image" Target="../media/image89.png"/><Relationship Id="rId55" Type="http://schemas.openxmlformats.org/officeDocument/2006/relationships/image" Target="../media/image94.svg"/><Relationship Id="rId76" Type="http://schemas.openxmlformats.org/officeDocument/2006/relationships/image" Target="../media/image115.png"/><Relationship Id="rId97" Type="http://schemas.openxmlformats.org/officeDocument/2006/relationships/image" Target="../media/image136.svg"/><Relationship Id="rId104" Type="http://schemas.openxmlformats.org/officeDocument/2006/relationships/image" Target="../media/image143.png"/><Relationship Id="rId120" Type="http://schemas.openxmlformats.org/officeDocument/2006/relationships/image" Target="../media/image159.png"/><Relationship Id="rId125" Type="http://schemas.openxmlformats.org/officeDocument/2006/relationships/image" Target="../media/image164.svg"/><Relationship Id="rId141" Type="http://schemas.openxmlformats.org/officeDocument/2006/relationships/image" Target="../media/image180.svg"/><Relationship Id="rId7" Type="http://schemas.openxmlformats.org/officeDocument/2006/relationships/image" Target="../media/image46.svg"/><Relationship Id="rId71" Type="http://schemas.openxmlformats.org/officeDocument/2006/relationships/image" Target="../media/image110.svg"/><Relationship Id="rId92" Type="http://schemas.openxmlformats.org/officeDocument/2006/relationships/image" Target="../media/image131.png"/><Relationship Id="rId2" Type="http://schemas.openxmlformats.org/officeDocument/2006/relationships/image" Target="../media/image41.png"/><Relationship Id="rId29" Type="http://schemas.openxmlformats.org/officeDocument/2006/relationships/image" Target="../media/image68.svg"/><Relationship Id="rId24" Type="http://schemas.openxmlformats.org/officeDocument/2006/relationships/image" Target="../media/image63.png"/><Relationship Id="rId40" Type="http://schemas.openxmlformats.org/officeDocument/2006/relationships/image" Target="../media/image79.png"/><Relationship Id="rId45" Type="http://schemas.openxmlformats.org/officeDocument/2006/relationships/image" Target="../media/image84.svg"/><Relationship Id="rId66" Type="http://schemas.openxmlformats.org/officeDocument/2006/relationships/image" Target="../media/image105.png"/><Relationship Id="rId87" Type="http://schemas.openxmlformats.org/officeDocument/2006/relationships/image" Target="../media/image126.svg"/><Relationship Id="rId110" Type="http://schemas.openxmlformats.org/officeDocument/2006/relationships/image" Target="../media/image149.png"/><Relationship Id="rId115" Type="http://schemas.openxmlformats.org/officeDocument/2006/relationships/image" Target="../media/image154.svg"/><Relationship Id="rId131" Type="http://schemas.openxmlformats.org/officeDocument/2006/relationships/image" Target="../media/image170.svg"/><Relationship Id="rId136" Type="http://schemas.openxmlformats.org/officeDocument/2006/relationships/image" Target="../media/image175.png"/><Relationship Id="rId61" Type="http://schemas.openxmlformats.org/officeDocument/2006/relationships/image" Target="../media/image100.svg"/><Relationship Id="rId82" Type="http://schemas.openxmlformats.org/officeDocument/2006/relationships/image" Target="../media/image121.png"/><Relationship Id="rId19" Type="http://schemas.openxmlformats.org/officeDocument/2006/relationships/image" Target="../media/image58.svg"/><Relationship Id="rId14" Type="http://schemas.openxmlformats.org/officeDocument/2006/relationships/image" Target="../media/image53.png"/><Relationship Id="rId30" Type="http://schemas.openxmlformats.org/officeDocument/2006/relationships/image" Target="../media/image69.png"/><Relationship Id="rId35" Type="http://schemas.openxmlformats.org/officeDocument/2006/relationships/image" Target="../media/image74.svg"/><Relationship Id="rId56" Type="http://schemas.openxmlformats.org/officeDocument/2006/relationships/image" Target="../media/image95.png"/><Relationship Id="rId77" Type="http://schemas.openxmlformats.org/officeDocument/2006/relationships/image" Target="../media/image116.svg"/><Relationship Id="rId100" Type="http://schemas.openxmlformats.org/officeDocument/2006/relationships/image" Target="../media/image139.png"/><Relationship Id="rId105" Type="http://schemas.openxmlformats.org/officeDocument/2006/relationships/image" Target="../media/image144.svg"/><Relationship Id="rId126" Type="http://schemas.openxmlformats.org/officeDocument/2006/relationships/image" Target="../media/image165.png"/><Relationship Id="rId8" Type="http://schemas.openxmlformats.org/officeDocument/2006/relationships/image" Target="../media/image47.png"/><Relationship Id="rId51" Type="http://schemas.openxmlformats.org/officeDocument/2006/relationships/image" Target="../media/image90.svg"/><Relationship Id="rId72" Type="http://schemas.openxmlformats.org/officeDocument/2006/relationships/image" Target="../media/image111.png"/><Relationship Id="rId93" Type="http://schemas.openxmlformats.org/officeDocument/2006/relationships/image" Target="../media/image132.svg"/><Relationship Id="rId98" Type="http://schemas.openxmlformats.org/officeDocument/2006/relationships/image" Target="../media/image137.png"/><Relationship Id="rId121" Type="http://schemas.openxmlformats.org/officeDocument/2006/relationships/image" Target="../media/image160.svg"/><Relationship Id="rId142" Type="http://schemas.openxmlformats.org/officeDocument/2006/relationships/image" Target="../media/image181.png"/><Relationship Id="rId3" Type="http://schemas.openxmlformats.org/officeDocument/2006/relationships/image" Target="../media/image42.svg"/><Relationship Id="rId25" Type="http://schemas.openxmlformats.org/officeDocument/2006/relationships/image" Target="../media/image64.svg"/><Relationship Id="rId46" Type="http://schemas.openxmlformats.org/officeDocument/2006/relationships/image" Target="../media/image85.png"/><Relationship Id="rId67" Type="http://schemas.openxmlformats.org/officeDocument/2006/relationships/image" Target="../media/image106.svg"/><Relationship Id="rId116" Type="http://schemas.openxmlformats.org/officeDocument/2006/relationships/image" Target="../media/image155.png"/><Relationship Id="rId137" Type="http://schemas.openxmlformats.org/officeDocument/2006/relationships/image" Target="../media/image176.svg"/><Relationship Id="rId20" Type="http://schemas.openxmlformats.org/officeDocument/2006/relationships/image" Target="../media/image59.png"/><Relationship Id="rId41" Type="http://schemas.openxmlformats.org/officeDocument/2006/relationships/image" Target="../media/image80.svg"/><Relationship Id="rId62" Type="http://schemas.openxmlformats.org/officeDocument/2006/relationships/image" Target="../media/image101.png"/><Relationship Id="rId83" Type="http://schemas.openxmlformats.org/officeDocument/2006/relationships/image" Target="../media/image122.svg"/><Relationship Id="rId88" Type="http://schemas.openxmlformats.org/officeDocument/2006/relationships/image" Target="../media/image127.png"/><Relationship Id="rId111" Type="http://schemas.openxmlformats.org/officeDocument/2006/relationships/image" Target="../media/image150.svg"/><Relationship Id="rId132" Type="http://schemas.openxmlformats.org/officeDocument/2006/relationships/image" Target="../media/image171.png"/><Relationship Id="rId15" Type="http://schemas.openxmlformats.org/officeDocument/2006/relationships/image" Target="../media/image54.svg"/><Relationship Id="rId36" Type="http://schemas.openxmlformats.org/officeDocument/2006/relationships/image" Target="../media/image75.png"/><Relationship Id="rId57" Type="http://schemas.openxmlformats.org/officeDocument/2006/relationships/image" Target="../media/image96.svg"/><Relationship Id="rId106" Type="http://schemas.openxmlformats.org/officeDocument/2006/relationships/image" Target="../media/image145.png"/><Relationship Id="rId127" Type="http://schemas.openxmlformats.org/officeDocument/2006/relationships/image" Target="../media/image166.svg"/><Relationship Id="rId10" Type="http://schemas.openxmlformats.org/officeDocument/2006/relationships/image" Target="../media/image49.png"/><Relationship Id="rId31" Type="http://schemas.openxmlformats.org/officeDocument/2006/relationships/image" Target="../media/image70.svg"/><Relationship Id="rId52" Type="http://schemas.openxmlformats.org/officeDocument/2006/relationships/image" Target="../media/image91.png"/><Relationship Id="rId73" Type="http://schemas.openxmlformats.org/officeDocument/2006/relationships/image" Target="../media/image112.svg"/><Relationship Id="rId78" Type="http://schemas.openxmlformats.org/officeDocument/2006/relationships/image" Target="../media/image117.png"/><Relationship Id="rId94" Type="http://schemas.openxmlformats.org/officeDocument/2006/relationships/image" Target="../media/image133.png"/><Relationship Id="rId99" Type="http://schemas.openxmlformats.org/officeDocument/2006/relationships/image" Target="../media/image138.svg"/><Relationship Id="rId101" Type="http://schemas.openxmlformats.org/officeDocument/2006/relationships/image" Target="../media/image140.svg"/><Relationship Id="rId122" Type="http://schemas.openxmlformats.org/officeDocument/2006/relationships/image" Target="../media/image161.png"/><Relationship Id="rId143" Type="http://schemas.openxmlformats.org/officeDocument/2006/relationships/image" Target="../media/image182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26" Type="http://schemas.openxmlformats.org/officeDocument/2006/relationships/image" Target="../media/image65.png"/><Relationship Id="rId47" Type="http://schemas.openxmlformats.org/officeDocument/2006/relationships/image" Target="../media/image86.svg"/><Relationship Id="rId68" Type="http://schemas.openxmlformats.org/officeDocument/2006/relationships/image" Target="../media/image107.png"/><Relationship Id="rId89" Type="http://schemas.openxmlformats.org/officeDocument/2006/relationships/image" Target="../media/image128.svg"/><Relationship Id="rId112" Type="http://schemas.openxmlformats.org/officeDocument/2006/relationships/image" Target="../media/image151.png"/><Relationship Id="rId133" Type="http://schemas.openxmlformats.org/officeDocument/2006/relationships/image" Target="../media/image172.svg"/><Relationship Id="rId16" Type="http://schemas.openxmlformats.org/officeDocument/2006/relationships/image" Target="../media/image55.png"/><Relationship Id="rId37" Type="http://schemas.openxmlformats.org/officeDocument/2006/relationships/image" Target="../media/image76.svg"/><Relationship Id="rId58" Type="http://schemas.openxmlformats.org/officeDocument/2006/relationships/image" Target="../media/image97.png"/><Relationship Id="rId79" Type="http://schemas.openxmlformats.org/officeDocument/2006/relationships/image" Target="../media/image118.svg"/><Relationship Id="rId102" Type="http://schemas.openxmlformats.org/officeDocument/2006/relationships/image" Target="../media/image141.png"/><Relationship Id="rId123" Type="http://schemas.openxmlformats.org/officeDocument/2006/relationships/image" Target="../media/image162.svg"/><Relationship Id="rId144" Type="http://schemas.openxmlformats.org/officeDocument/2006/relationships/image" Target="../media/image1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sv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svg"/><Relationship Id="rId4" Type="http://schemas.openxmlformats.org/officeDocument/2006/relationships/image" Target="../media/image17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7.jp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learningagents.ca/recognition-framework/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11" Type="http://schemas.openxmlformats.org/officeDocument/2006/relationships/image" Target="../media/image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67FB9-A92C-3D4B-A164-778DEAA0E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00" y="-2645607"/>
            <a:ext cx="26625282" cy="263273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8D1D1B-F06C-B0B3-9D98-B2149EAD1C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918" y="7745008"/>
            <a:ext cx="28507765" cy="4130829"/>
          </a:xfrm>
          <a:noFill/>
        </p:spPr>
        <p:txBody>
          <a:bodyPr vert="horz" wrap="square" lIns="860612" tIns="86061" rIns="91440" bIns="45720" rtlCol="0" anchor="t" anchorCtr="0">
            <a:spAutoFit/>
          </a:bodyPr>
          <a:lstStyle/>
          <a:p>
            <a:pPr algn="l"/>
            <a:r>
              <a:rPr lang="en-CA" sz="12989" dirty="0">
                <a:ln w="57150">
                  <a:noFill/>
                </a:ln>
                <a:solidFill>
                  <a:schemeClr val="accent1"/>
                </a:solidFill>
                <a:latin typeface="Montserrat ExtraBold" panose="00000900000000000000" pitchFamily="2" charset="0"/>
              </a:rPr>
              <a:t>Recognition Canvas</a:t>
            </a:r>
            <a:br>
              <a:rPr lang="en-CA" sz="12989" dirty="0">
                <a:ln w="57150">
                  <a:noFill/>
                </a:ln>
                <a:solidFill>
                  <a:schemeClr val="accent1"/>
                </a:solidFill>
                <a:latin typeface="Montserrat ExtraBold" panose="00000900000000000000" pitchFamily="2" charset="0"/>
              </a:rPr>
            </a:br>
            <a:r>
              <a:rPr lang="en-CA" sz="12989" dirty="0">
                <a:ln w="57150">
                  <a:noFill/>
                </a:ln>
                <a:solidFill>
                  <a:schemeClr val="accent1"/>
                </a:solidFill>
                <a:latin typeface="Montserrat ExtraBold" panose="00000900000000000000" pitchFamily="2" charset="0"/>
              </a:rPr>
              <a:t>Toolkit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B4268-CDEA-5EDC-A4C0-0AFD62ED090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0918" y="14585089"/>
            <a:ext cx="28507765" cy="5531711"/>
          </a:xfrm>
        </p:spPr>
        <p:txBody>
          <a:bodyPr vert="horz" wrap="square" lIns="860612" tIns="430306" rIns="1828800" bIns="258184" rtlCol="0">
            <a:noAutofit/>
          </a:bodyPr>
          <a:lstStyle/>
          <a:p>
            <a:pPr>
              <a:spcBef>
                <a:spcPts val="1694"/>
              </a:spcBef>
              <a:spcAft>
                <a:spcPts val="1694"/>
              </a:spcAft>
            </a:pPr>
            <a:r>
              <a:rPr lang="en-US" sz="3741" dirty="0">
                <a:latin typeface="+mj-lt"/>
              </a:rPr>
              <a:t>Adapted and extended by Learning Agents from the Badge Canvas, a longtime useful brainstorming tool in the Open Badges community. Published here as a PowerPoint workbook.</a:t>
            </a:r>
          </a:p>
          <a:p>
            <a:pPr>
              <a:spcBef>
                <a:spcPts val="1694"/>
              </a:spcBef>
              <a:spcAft>
                <a:spcPts val="1694"/>
              </a:spcAft>
            </a:pPr>
            <a:r>
              <a:rPr lang="en-US" sz="3741" dirty="0">
                <a:latin typeface="+mj-lt"/>
              </a:rPr>
              <a:t>Copy and adapt as needed to plan your overall recognition system and to sketch in badge content. </a:t>
            </a:r>
            <a:br>
              <a:rPr lang="en-US" sz="3741" dirty="0">
                <a:latin typeface="+mj-lt"/>
              </a:rPr>
            </a:br>
            <a:r>
              <a:rPr lang="en-US" sz="3741" dirty="0">
                <a:latin typeface="+mj-lt"/>
              </a:rPr>
              <a:t>This tool can be used solo, or as a group collaboration tool, digitally or in hard copy (up to 22”x34”). </a:t>
            </a:r>
            <a:endParaRPr lang="en-US" sz="3741" dirty="0"/>
          </a:p>
          <a:p>
            <a:pPr>
              <a:spcBef>
                <a:spcPts val="1694"/>
              </a:spcBef>
            </a:pPr>
            <a:r>
              <a:rPr lang="en-US" sz="2806" dirty="0"/>
              <a:t>Licensed Creative Commons with Attribution (CC BY). </a:t>
            </a:r>
            <a:br>
              <a:rPr lang="en-US" sz="2806" dirty="0"/>
            </a:br>
            <a:r>
              <a:rPr lang="en-US" sz="2806" dirty="0"/>
              <a:t>Last </a:t>
            </a:r>
            <a:r>
              <a:rPr lang="en-US" sz="2806"/>
              <a:t>updated 2026-03-09</a:t>
            </a:r>
            <a:endParaRPr lang="en-CA" sz="2806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1A7C2-D230-F1FD-495B-E61388BAAA8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27705052" y="18238360"/>
            <a:ext cx="1710653" cy="1539414"/>
          </a:xfrm>
          <a:prstGeom prst="rect">
            <a:avLst/>
          </a:prstGeom>
        </p:spPr>
        <p:txBody>
          <a:bodyPr/>
          <a:lstStyle/>
          <a:p>
            <a:pPr defTabSz="2850848">
              <a:buClr>
                <a:srgbClr val="000000"/>
              </a:buClr>
            </a:pPr>
            <a:fld id="{00000000-1234-1234-1234-123412341234}" type="slidenum">
              <a:rPr lang="en" sz="1694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2850848">
                <a:buClr>
                  <a:srgbClr val="000000"/>
                </a:buClr>
              </a:pPr>
              <a:t>1</a:t>
            </a:fld>
            <a:endParaRPr lang="en" sz="1694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B229C4-5B51-51BA-D1D5-8B94A53A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1" y="1459274"/>
            <a:ext cx="15749195" cy="4378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70086-36D5-FB74-1DE8-2CAAC6C853F0}"/>
              </a:ext>
            </a:extLst>
          </p:cNvPr>
          <p:cNvSpPr txBox="1"/>
          <p:nvPr/>
        </p:nvSpPr>
        <p:spPr>
          <a:xfrm>
            <a:off x="2169841" y="12178001"/>
            <a:ext cx="26156156" cy="125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US" sz="7530" dirty="0">
                <a:ln w="57150">
                  <a:noFill/>
                </a:ln>
                <a:solidFill>
                  <a:srgbClr val="00739A"/>
                </a:solidFill>
                <a:latin typeface="Montserrat SemiBold" panose="00000700000000000000" pitchFamily="2" charset="0"/>
              </a:rPr>
              <a:t>Design Challenge Format</a:t>
            </a:r>
          </a:p>
        </p:txBody>
      </p:sp>
    </p:spTree>
    <p:extLst>
      <p:ext uri="{BB962C8B-B14F-4D97-AF65-F5344CB8AC3E}">
        <p14:creationId xmlns:p14="http://schemas.microsoft.com/office/powerpoint/2010/main" val="128903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969-34EF-FC4E-F958-4D542DA4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Elements for Badge Image Gallery (copy chosen elements to next page)</a:t>
            </a:r>
          </a:p>
        </p:txBody>
      </p:sp>
      <p:sp>
        <p:nvSpPr>
          <p:cNvPr id="7" name="Octagon 6">
            <a:extLst>
              <a:ext uri="{FF2B5EF4-FFF2-40B4-BE49-F238E27FC236}">
                <a16:creationId xmlns:a16="http://schemas.microsoft.com/office/drawing/2014/main" id="{A0EEA94C-DCAD-5C2D-51CC-D3BBBD14753D}"/>
              </a:ext>
            </a:extLst>
          </p:cNvPr>
          <p:cNvSpPr>
            <a:spLocks noChangeAspect="1"/>
          </p:cNvSpPr>
          <p:nvPr/>
        </p:nvSpPr>
        <p:spPr>
          <a:xfrm>
            <a:off x="1047615" y="12800851"/>
            <a:ext cx="2743200" cy="2743200"/>
          </a:xfrm>
          <a:prstGeom prst="octagon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368BF8-CFD4-9C4E-0893-A3A6AF84164E}"/>
              </a:ext>
            </a:extLst>
          </p:cNvPr>
          <p:cNvSpPr>
            <a:spLocks noChangeAspect="1"/>
          </p:cNvSpPr>
          <p:nvPr/>
        </p:nvSpPr>
        <p:spPr>
          <a:xfrm>
            <a:off x="1047615" y="16098197"/>
            <a:ext cx="2743200" cy="2743200"/>
          </a:xfrm>
          <a:prstGeom prst="ellipse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6479962-8881-A33D-9580-CF8FBC1B408B}"/>
              </a:ext>
            </a:extLst>
          </p:cNvPr>
          <p:cNvSpPr>
            <a:spLocks noChangeAspect="1"/>
          </p:cNvSpPr>
          <p:nvPr/>
        </p:nvSpPr>
        <p:spPr>
          <a:xfrm>
            <a:off x="9288042" y="5878039"/>
            <a:ext cx="2743200" cy="2743200"/>
          </a:xfrm>
          <a:prstGeom prst="teardrop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B9C9BDCC-2DC1-4C3D-11AF-A8469B4657C2}"/>
              </a:ext>
            </a:extLst>
          </p:cNvPr>
          <p:cNvSpPr>
            <a:spLocks noChangeAspect="1"/>
          </p:cNvSpPr>
          <p:nvPr/>
        </p:nvSpPr>
        <p:spPr>
          <a:xfrm rot="5400000">
            <a:off x="9288042" y="2529867"/>
            <a:ext cx="2743200" cy="2743200"/>
          </a:xfrm>
          <a:prstGeom prst="teardrop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EE18FAF7-B41F-65AB-3BC2-A2663EE6335C}"/>
              </a:ext>
            </a:extLst>
          </p:cNvPr>
          <p:cNvSpPr>
            <a:spLocks noChangeAspect="1"/>
          </p:cNvSpPr>
          <p:nvPr/>
        </p:nvSpPr>
        <p:spPr>
          <a:xfrm rot="10800000">
            <a:off x="12493072" y="2529867"/>
            <a:ext cx="2743200" cy="2743200"/>
          </a:xfrm>
          <a:prstGeom prst="teardrop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AA6B9849-625A-81DF-9854-6737307AF44B}"/>
              </a:ext>
            </a:extLst>
          </p:cNvPr>
          <p:cNvSpPr>
            <a:spLocks noChangeAspect="1"/>
          </p:cNvSpPr>
          <p:nvPr/>
        </p:nvSpPr>
        <p:spPr>
          <a:xfrm rot="16200000">
            <a:off x="12493072" y="5878040"/>
            <a:ext cx="2743200" cy="2743200"/>
          </a:xfrm>
          <a:prstGeom prst="teardrop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vert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55A432-4046-FF8B-E0CA-95945A0FF146}"/>
              </a:ext>
            </a:extLst>
          </p:cNvPr>
          <p:cNvSpPr>
            <a:spLocks noChangeAspect="1"/>
          </p:cNvSpPr>
          <p:nvPr/>
        </p:nvSpPr>
        <p:spPr>
          <a:xfrm>
            <a:off x="9288042" y="9394828"/>
            <a:ext cx="2743201" cy="2743200"/>
          </a:xfrm>
          <a:custGeom>
            <a:avLst/>
            <a:gdLst>
              <a:gd name="csX0" fmla="*/ 1371601 w 2743201"/>
              <a:gd name="csY0" fmla="*/ 2743200 h 2743200"/>
              <a:gd name="csX1" fmla="*/ 1371600 w 2743201"/>
              <a:gd name="csY1" fmla="*/ 2743200 h 2743200"/>
              <a:gd name="csX2" fmla="*/ 1 w 2743201"/>
              <a:gd name="csY2" fmla="*/ 2743200 h 2743200"/>
              <a:gd name="csX3" fmla="*/ 1 w 2743201"/>
              <a:gd name="csY3" fmla="*/ 1371620 h 2743200"/>
              <a:gd name="csX4" fmla="*/ 0 w 2743201"/>
              <a:gd name="csY4" fmla="*/ 1371600 h 2743200"/>
              <a:gd name="csX5" fmla="*/ 1371600 w 2743201"/>
              <a:gd name="csY5" fmla="*/ 0 h 2743200"/>
              <a:gd name="csX6" fmla="*/ 1371601 w 2743201"/>
              <a:gd name="csY6" fmla="*/ 0 h 2743200"/>
              <a:gd name="csX7" fmla="*/ 2743200 w 2743201"/>
              <a:gd name="csY7" fmla="*/ 0 h 2743200"/>
              <a:gd name="csX8" fmla="*/ 2743200 w 2743201"/>
              <a:gd name="csY8" fmla="*/ 1371581 h 2743200"/>
              <a:gd name="csX9" fmla="*/ 2743201 w 2743201"/>
              <a:gd name="csY9" fmla="*/ 1371600 h 2743200"/>
              <a:gd name="csX10" fmla="*/ 1371601 w 2743201"/>
              <a:gd name="csY10" fmla="*/ 2743200 h 2743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743201" h="2743200">
                <a:moveTo>
                  <a:pt x="1371601" y="2743200"/>
                </a:moveTo>
                <a:lnTo>
                  <a:pt x="1371600" y="2743200"/>
                </a:lnTo>
                <a:lnTo>
                  <a:pt x="1" y="2743200"/>
                </a:lnTo>
                <a:lnTo>
                  <a:pt x="1" y="1371620"/>
                </a:ln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lnTo>
                  <a:pt x="1371601" y="0"/>
                </a:lnTo>
                <a:lnTo>
                  <a:pt x="2743200" y="0"/>
                </a:lnTo>
                <a:lnTo>
                  <a:pt x="2743200" y="1371581"/>
                </a:lnTo>
                <a:lnTo>
                  <a:pt x="2743201" y="1371600"/>
                </a:lnTo>
                <a:cubicBezTo>
                  <a:pt x="2743201" y="2129114"/>
                  <a:pt x="2129115" y="2743200"/>
                  <a:pt x="1371601" y="2743200"/>
                </a:cubicBez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69C735-DEC9-AB17-7B86-F5B1A12201BE}"/>
              </a:ext>
            </a:extLst>
          </p:cNvPr>
          <p:cNvSpPr>
            <a:spLocks noChangeAspect="1"/>
          </p:cNvSpPr>
          <p:nvPr/>
        </p:nvSpPr>
        <p:spPr>
          <a:xfrm rot="5400000">
            <a:off x="12493072" y="9394828"/>
            <a:ext cx="2743201" cy="2743200"/>
          </a:xfrm>
          <a:custGeom>
            <a:avLst/>
            <a:gdLst>
              <a:gd name="csX0" fmla="*/ 1371601 w 2743201"/>
              <a:gd name="csY0" fmla="*/ 2743200 h 2743200"/>
              <a:gd name="csX1" fmla="*/ 1371600 w 2743201"/>
              <a:gd name="csY1" fmla="*/ 2743200 h 2743200"/>
              <a:gd name="csX2" fmla="*/ 1 w 2743201"/>
              <a:gd name="csY2" fmla="*/ 2743200 h 2743200"/>
              <a:gd name="csX3" fmla="*/ 1 w 2743201"/>
              <a:gd name="csY3" fmla="*/ 1371620 h 2743200"/>
              <a:gd name="csX4" fmla="*/ 0 w 2743201"/>
              <a:gd name="csY4" fmla="*/ 1371600 h 2743200"/>
              <a:gd name="csX5" fmla="*/ 1371600 w 2743201"/>
              <a:gd name="csY5" fmla="*/ 0 h 2743200"/>
              <a:gd name="csX6" fmla="*/ 1371601 w 2743201"/>
              <a:gd name="csY6" fmla="*/ 0 h 2743200"/>
              <a:gd name="csX7" fmla="*/ 2743200 w 2743201"/>
              <a:gd name="csY7" fmla="*/ 0 h 2743200"/>
              <a:gd name="csX8" fmla="*/ 2743200 w 2743201"/>
              <a:gd name="csY8" fmla="*/ 1371581 h 2743200"/>
              <a:gd name="csX9" fmla="*/ 2743201 w 2743201"/>
              <a:gd name="csY9" fmla="*/ 1371600 h 2743200"/>
              <a:gd name="csX10" fmla="*/ 1371601 w 2743201"/>
              <a:gd name="csY10" fmla="*/ 2743200 h 2743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743201" h="2743200">
                <a:moveTo>
                  <a:pt x="1371601" y="2743200"/>
                </a:moveTo>
                <a:lnTo>
                  <a:pt x="1371600" y="2743200"/>
                </a:lnTo>
                <a:lnTo>
                  <a:pt x="1" y="2743200"/>
                </a:lnTo>
                <a:lnTo>
                  <a:pt x="1" y="1371620"/>
                </a:ln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lnTo>
                  <a:pt x="1371601" y="0"/>
                </a:lnTo>
                <a:lnTo>
                  <a:pt x="2743200" y="0"/>
                </a:lnTo>
                <a:lnTo>
                  <a:pt x="2743200" y="1371581"/>
                </a:lnTo>
                <a:lnTo>
                  <a:pt x="2743201" y="1371600"/>
                </a:lnTo>
                <a:cubicBezTo>
                  <a:pt x="2743201" y="2129114"/>
                  <a:pt x="2129115" y="2743200"/>
                  <a:pt x="1371601" y="2743200"/>
                </a:cubicBez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66CC3E-FDF9-5353-7751-25A1CA784D89}"/>
              </a:ext>
            </a:extLst>
          </p:cNvPr>
          <p:cNvSpPr>
            <a:spLocks noChangeAspect="1"/>
          </p:cNvSpPr>
          <p:nvPr/>
        </p:nvSpPr>
        <p:spPr>
          <a:xfrm>
            <a:off x="5258246" y="2529867"/>
            <a:ext cx="2743200" cy="2743200"/>
          </a:xfrm>
          <a:prstGeom prst="roundRect">
            <a:avLst>
              <a:gd name="adj" fmla="val 11727"/>
            </a:avLst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3FD803DF-19AD-B1B0-A81E-FC5B1ABF3A39}"/>
              </a:ext>
            </a:extLst>
          </p:cNvPr>
          <p:cNvSpPr>
            <a:spLocks noChangeAspect="1"/>
          </p:cNvSpPr>
          <p:nvPr/>
        </p:nvSpPr>
        <p:spPr>
          <a:xfrm>
            <a:off x="5280811" y="5878039"/>
            <a:ext cx="2743200" cy="2743200"/>
          </a:xfrm>
          <a:prstGeom prst="round2DiagRect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Star: 32 Points 21">
            <a:extLst>
              <a:ext uri="{FF2B5EF4-FFF2-40B4-BE49-F238E27FC236}">
                <a16:creationId xmlns:a16="http://schemas.microsoft.com/office/drawing/2014/main" id="{B88F9292-CFA8-8DBC-A899-D81806556D59}"/>
              </a:ext>
            </a:extLst>
          </p:cNvPr>
          <p:cNvSpPr>
            <a:spLocks noChangeAspect="1"/>
          </p:cNvSpPr>
          <p:nvPr/>
        </p:nvSpPr>
        <p:spPr>
          <a:xfrm>
            <a:off x="5258246" y="16098197"/>
            <a:ext cx="2743200" cy="2743200"/>
          </a:xfrm>
          <a:prstGeom prst="star32">
            <a:avLst>
              <a:gd name="adj" fmla="val 48608"/>
            </a:avLst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379134-E73B-1894-3D1D-905B5FB796B7}"/>
              </a:ext>
            </a:extLst>
          </p:cNvPr>
          <p:cNvSpPr>
            <a:spLocks noChangeAspect="1"/>
          </p:cNvSpPr>
          <p:nvPr/>
        </p:nvSpPr>
        <p:spPr>
          <a:xfrm>
            <a:off x="9542517" y="16543151"/>
            <a:ext cx="2926080" cy="548640"/>
          </a:xfrm>
          <a:custGeom>
            <a:avLst/>
            <a:gdLst>
              <a:gd name="csX0" fmla="*/ 2651760 w 2926080"/>
              <a:gd name="csY0" fmla="*/ 548640 h 548640"/>
              <a:gd name="csX1" fmla="*/ 1463040 w 2926080"/>
              <a:gd name="csY1" fmla="*/ 548640 h 548640"/>
              <a:gd name="csX2" fmla="*/ 274320 w 2926080"/>
              <a:gd name="csY2" fmla="*/ 548640 h 548640"/>
              <a:gd name="csX3" fmla="*/ 0 w 2926080"/>
              <a:gd name="csY3" fmla="*/ 274320 h 548640"/>
              <a:gd name="csX4" fmla="*/ 274320 w 2926080"/>
              <a:gd name="csY4" fmla="*/ 0 h 548640"/>
              <a:gd name="csX5" fmla="*/ 1463040 w 2926080"/>
              <a:gd name="csY5" fmla="*/ 0 h 548640"/>
              <a:gd name="csX6" fmla="*/ 2651760 w 2926080"/>
              <a:gd name="csY6" fmla="*/ 0 h 548640"/>
              <a:gd name="csX7" fmla="*/ 2926080 w 2926080"/>
              <a:gd name="csY7" fmla="*/ 27432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926080" h="548640">
                <a:moveTo>
                  <a:pt x="2651760" y="548640"/>
                </a:moveTo>
                <a:lnTo>
                  <a:pt x="1463040" y="548640"/>
                </a:lnTo>
                <a:lnTo>
                  <a:pt x="274320" y="548640"/>
                </a:lnTo>
                <a:lnTo>
                  <a:pt x="0" y="274320"/>
                </a:lnTo>
                <a:lnTo>
                  <a:pt x="274320" y="0"/>
                </a:lnTo>
                <a:lnTo>
                  <a:pt x="1463040" y="0"/>
                </a:lnTo>
                <a:lnTo>
                  <a:pt x="2651760" y="0"/>
                </a:lnTo>
                <a:lnTo>
                  <a:pt x="2926080" y="274320"/>
                </a:ln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-CA" sz="2800" b="1" kern="0" dirty="0">
                <a:solidFill>
                  <a:srgbClr val="000000"/>
                </a:solidFill>
                <a:latin typeface="Arial"/>
                <a:cs typeface="Arial"/>
              </a:rPr>
              <a:t>Badge Name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497DEC6-D14B-3E46-F812-282530725EA2}"/>
              </a:ext>
            </a:extLst>
          </p:cNvPr>
          <p:cNvSpPr>
            <a:spLocks noChangeAspect="1"/>
          </p:cNvSpPr>
          <p:nvPr/>
        </p:nvSpPr>
        <p:spPr>
          <a:xfrm>
            <a:off x="9542517" y="15766191"/>
            <a:ext cx="2926080" cy="548640"/>
          </a:xfrm>
          <a:custGeom>
            <a:avLst/>
            <a:gdLst>
              <a:gd name="csX0" fmla="*/ 2563250 w 2563250"/>
              <a:gd name="csY0" fmla="*/ 548640 h 548640"/>
              <a:gd name="csX1" fmla="*/ 1283090 w 2563250"/>
              <a:gd name="csY1" fmla="*/ 548640 h 548640"/>
              <a:gd name="csX2" fmla="*/ 1281625 w 2563250"/>
              <a:gd name="csY2" fmla="*/ 547175 h 548640"/>
              <a:gd name="csX3" fmla="*/ 1280160 w 2563250"/>
              <a:gd name="csY3" fmla="*/ 548640 h 548640"/>
              <a:gd name="csX4" fmla="*/ 0 w 2563250"/>
              <a:gd name="csY4" fmla="*/ 548640 h 548640"/>
              <a:gd name="csX5" fmla="*/ 274320 w 2563250"/>
              <a:gd name="csY5" fmla="*/ 274320 h 548640"/>
              <a:gd name="csX6" fmla="*/ 0 w 2563250"/>
              <a:gd name="csY6" fmla="*/ 0 h 548640"/>
              <a:gd name="csX7" fmla="*/ 1280160 w 2563250"/>
              <a:gd name="csY7" fmla="*/ 0 h 548640"/>
              <a:gd name="csX8" fmla="*/ 1281625 w 2563250"/>
              <a:gd name="csY8" fmla="*/ 1465 h 548640"/>
              <a:gd name="csX9" fmla="*/ 1283090 w 2563250"/>
              <a:gd name="csY9" fmla="*/ 0 h 548640"/>
              <a:gd name="csX10" fmla="*/ 2563250 w 2563250"/>
              <a:gd name="csY10" fmla="*/ 0 h 548640"/>
              <a:gd name="csX11" fmla="*/ 2288930 w 2563250"/>
              <a:gd name="csY11" fmla="*/ 274320 h 548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563250" h="548640">
                <a:moveTo>
                  <a:pt x="2563250" y="548640"/>
                </a:moveTo>
                <a:lnTo>
                  <a:pt x="1283090" y="548640"/>
                </a:lnTo>
                <a:lnTo>
                  <a:pt x="1281625" y="547175"/>
                </a:lnTo>
                <a:lnTo>
                  <a:pt x="1280160" y="548640"/>
                </a:lnTo>
                <a:lnTo>
                  <a:pt x="0" y="548640"/>
                </a:lnTo>
                <a:lnTo>
                  <a:pt x="274320" y="274320"/>
                </a:lnTo>
                <a:lnTo>
                  <a:pt x="0" y="0"/>
                </a:lnTo>
                <a:lnTo>
                  <a:pt x="1280160" y="0"/>
                </a:lnTo>
                <a:lnTo>
                  <a:pt x="1281625" y="1465"/>
                </a:lnTo>
                <a:lnTo>
                  <a:pt x="1283090" y="0"/>
                </a:lnTo>
                <a:lnTo>
                  <a:pt x="2563250" y="0"/>
                </a:lnTo>
                <a:lnTo>
                  <a:pt x="2288930" y="274320"/>
                </a:ln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-CA" sz="2800" b="1" kern="0" dirty="0">
                <a:solidFill>
                  <a:srgbClr val="000000"/>
                </a:solidFill>
                <a:latin typeface="Arial"/>
                <a:cs typeface="Arial"/>
              </a:rPr>
              <a:t>Badge Name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68B4148-9D05-0891-88DF-DA2EA0F5D4F6}"/>
              </a:ext>
            </a:extLst>
          </p:cNvPr>
          <p:cNvSpPr>
            <a:spLocks noChangeAspect="1"/>
          </p:cNvSpPr>
          <p:nvPr/>
        </p:nvSpPr>
        <p:spPr>
          <a:xfrm>
            <a:off x="9542517" y="18097071"/>
            <a:ext cx="2926080" cy="548640"/>
          </a:xfrm>
          <a:prstGeom prst="roundRect">
            <a:avLst>
              <a:gd name="adj" fmla="val 11727"/>
            </a:avLst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-CA" sz="2800" b="1" kern="0" dirty="0">
                <a:solidFill>
                  <a:srgbClr val="000000"/>
                </a:solidFill>
                <a:latin typeface="Arial"/>
                <a:cs typeface="Arial"/>
              </a:rPr>
              <a:t>Badge Name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856C8895-8BE0-5932-C5E2-4CA0933F08DC}"/>
              </a:ext>
            </a:extLst>
          </p:cNvPr>
          <p:cNvSpPr>
            <a:spLocks noChangeAspect="1"/>
          </p:cNvSpPr>
          <p:nvPr/>
        </p:nvSpPr>
        <p:spPr>
          <a:xfrm rot="5400000">
            <a:off x="5280811" y="9394828"/>
            <a:ext cx="2743200" cy="2743200"/>
          </a:xfrm>
          <a:prstGeom prst="flowChartDelay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Flowchart: Off-page Connector 31">
            <a:extLst>
              <a:ext uri="{FF2B5EF4-FFF2-40B4-BE49-F238E27FC236}">
                <a16:creationId xmlns:a16="http://schemas.microsoft.com/office/drawing/2014/main" id="{AF40B2C3-5DF2-6791-F366-3D843C6EC4C5}"/>
              </a:ext>
            </a:extLst>
          </p:cNvPr>
          <p:cNvSpPr>
            <a:spLocks noChangeAspect="1"/>
          </p:cNvSpPr>
          <p:nvPr/>
        </p:nvSpPr>
        <p:spPr>
          <a:xfrm>
            <a:off x="5308321" y="12955502"/>
            <a:ext cx="2743200" cy="2743200"/>
          </a:xfrm>
          <a:prstGeom prst="flowChartOffpageConnector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EF83F675-F026-4139-57A6-55179EAC89AB}"/>
              </a:ext>
            </a:extLst>
          </p:cNvPr>
          <p:cNvSpPr>
            <a:spLocks noChangeAspect="1"/>
          </p:cNvSpPr>
          <p:nvPr/>
        </p:nvSpPr>
        <p:spPr>
          <a:xfrm rot="16200000">
            <a:off x="14319901" y="16469791"/>
            <a:ext cx="228600" cy="685800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42" name="Graphic 41" descr="Theatre with solid fill">
            <a:extLst>
              <a:ext uri="{FF2B5EF4-FFF2-40B4-BE49-F238E27FC236}">
                <a16:creationId xmlns:a16="http://schemas.microsoft.com/office/drawing/2014/main" id="{F9A2A67B-9C42-6F5F-A3DF-1D35CB8D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13543" y="6247666"/>
            <a:ext cx="914400" cy="914400"/>
          </a:xfrm>
          <a:prstGeom prst="rect">
            <a:avLst/>
          </a:prstGeom>
        </p:spPr>
      </p:pic>
      <p:pic>
        <p:nvPicPr>
          <p:cNvPr id="44" name="Graphic 43" descr="Tools with solid fill">
            <a:extLst>
              <a:ext uri="{FF2B5EF4-FFF2-40B4-BE49-F238E27FC236}">
                <a16:creationId xmlns:a16="http://schemas.microsoft.com/office/drawing/2014/main" id="{5AC8B357-4B80-A39F-1EE0-87042154D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24070" y="8024321"/>
            <a:ext cx="914400" cy="914400"/>
          </a:xfrm>
          <a:prstGeom prst="rect">
            <a:avLst/>
          </a:prstGeom>
        </p:spPr>
      </p:pic>
      <p:pic>
        <p:nvPicPr>
          <p:cNvPr id="46" name="Graphic 45" descr="Trophy with solid fill">
            <a:extLst>
              <a:ext uri="{FF2B5EF4-FFF2-40B4-BE49-F238E27FC236}">
                <a16:creationId xmlns:a16="http://schemas.microsoft.com/office/drawing/2014/main" id="{985C52FC-6E34-EF92-79E2-1EABDB948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14968" y="2553160"/>
            <a:ext cx="914400" cy="914400"/>
          </a:xfrm>
          <a:prstGeom prst="rect">
            <a:avLst/>
          </a:prstGeom>
        </p:spPr>
      </p:pic>
      <p:pic>
        <p:nvPicPr>
          <p:cNvPr id="48" name="Graphic 47" descr="Lecturer with solid fill">
            <a:extLst>
              <a:ext uri="{FF2B5EF4-FFF2-40B4-BE49-F238E27FC236}">
                <a16:creationId xmlns:a16="http://schemas.microsoft.com/office/drawing/2014/main" id="{71129112-7F11-646D-DD4A-4D11809DA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513543" y="3785962"/>
            <a:ext cx="914400" cy="914400"/>
          </a:xfrm>
          <a:prstGeom prst="rect">
            <a:avLst/>
          </a:prstGeom>
        </p:spPr>
      </p:pic>
      <p:pic>
        <p:nvPicPr>
          <p:cNvPr id="50" name="Graphic 49" descr="Teacher with solid fill">
            <a:extLst>
              <a:ext uri="{FF2B5EF4-FFF2-40B4-BE49-F238E27FC236}">
                <a16:creationId xmlns:a16="http://schemas.microsoft.com/office/drawing/2014/main" id="{362DC1EA-8D14-2991-160B-9A4D2D548E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513543" y="5016814"/>
            <a:ext cx="914400" cy="914400"/>
          </a:xfrm>
          <a:prstGeom prst="rect">
            <a:avLst/>
          </a:prstGeom>
        </p:spPr>
      </p:pic>
      <p:pic>
        <p:nvPicPr>
          <p:cNvPr id="52" name="Graphic 51" descr="Users with solid fill">
            <a:extLst>
              <a:ext uri="{FF2B5EF4-FFF2-40B4-BE49-F238E27FC236}">
                <a16:creationId xmlns:a16="http://schemas.microsoft.com/office/drawing/2014/main" id="{E1F8743A-0934-273D-9DCA-DA904BD710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645711" y="4994610"/>
            <a:ext cx="914400" cy="914400"/>
          </a:xfrm>
          <a:prstGeom prst="rect">
            <a:avLst/>
          </a:prstGeom>
        </p:spPr>
      </p:pic>
      <p:pic>
        <p:nvPicPr>
          <p:cNvPr id="56" name="Graphic 55" descr="Inventory with solid fill">
            <a:extLst>
              <a:ext uri="{FF2B5EF4-FFF2-40B4-BE49-F238E27FC236}">
                <a16:creationId xmlns:a16="http://schemas.microsoft.com/office/drawing/2014/main" id="{A6334A97-CD31-F99B-4425-E9C07DB7A5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300880" y="8097413"/>
            <a:ext cx="914400" cy="914400"/>
          </a:xfrm>
          <a:prstGeom prst="rect">
            <a:avLst/>
          </a:prstGeom>
        </p:spPr>
      </p:pic>
      <p:pic>
        <p:nvPicPr>
          <p:cNvPr id="58" name="Graphic 57" descr="Bank with solid fill">
            <a:extLst>
              <a:ext uri="{FF2B5EF4-FFF2-40B4-BE49-F238E27FC236}">
                <a16:creationId xmlns:a16="http://schemas.microsoft.com/office/drawing/2014/main" id="{C13405BE-9C3A-2613-51E2-18C1DEB1C5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576298" y="6218105"/>
            <a:ext cx="914400" cy="914400"/>
          </a:xfrm>
          <a:prstGeom prst="rect">
            <a:avLst/>
          </a:prstGeom>
        </p:spPr>
      </p:pic>
      <p:pic>
        <p:nvPicPr>
          <p:cNvPr id="60" name="Graphic 59" descr="Boardroom with solid fill">
            <a:extLst>
              <a:ext uri="{FF2B5EF4-FFF2-40B4-BE49-F238E27FC236}">
                <a16:creationId xmlns:a16="http://schemas.microsoft.com/office/drawing/2014/main" id="{0C3192D7-7E3E-C91B-DE25-A5400855D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685586" y="2580047"/>
            <a:ext cx="914400" cy="914400"/>
          </a:xfrm>
          <a:prstGeom prst="rect">
            <a:avLst/>
          </a:prstGeom>
        </p:spPr>
      </p:pic>
      <p:pic>
        <p:nvPicPr>
          <p:cNvPr id="62" name="Graphic 61" descr="Checklist with solid fill">
            <a:extLst>
              <a:ext uri="{FF2B5EF4-FFF2-40B4-BE49-F238E27FC236}">
                <a16:creationId xmlns:a16="http://schemas.microsoft.com/office/drawing/2014/main" id="{790E4422-5FCC-7B16-6B3B-F82BDC0D82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652539" y="3410412"/>
            <a:ext cx="914400" cy="914400"/>
          </a:xfrm>
          <a:prstGeom prst="rect">
            <a:avLst/>
          </a:prstGeom>
        </p:spPr>
      </p:pic>
      <p:pic>
        <p:nvPicPr>
          <p:cNvPr id="64" name="Graphic 63" descr="Clipboard with solid fill">
            <a:extLst>
              <a:ext uri="{FF2B5EF4-FFF2-40B4-BE49-F238E27FC236}">
                <a16:creationId xmlns:a16="http://schemas.microsoft.com/office/drawing/2014/main" id="{F283FE70-D52D-FB79-3BED-6820D93856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596317" y="4470055"/>
            <a:ext cx="914400" cy="914400"/>
          </a:xfrm>
          <a:prstGeom prst="rect">
            <a:avLst/>
          </a:prstGeom>
        </p:spPr>
      </p:pic>
      <p:pic>
        <p:nvPicPr>
          <p:cNvPr id="66" name="Graphic 65" descr="Clipboard Badge with solid fill">
            <a:extLst>
              <a:ext uri="{FF2B5EF4-FFF2-40B4-BE49-F238E27FC236}">
                <a16:creationId xmlns:a16="http://schemas.microsoft.com/office/drawing/2014/main" id="{1051B902-823F-817F-0957-BFCABEF39EE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611751" y="4423639"/>
            <a:ext cx="914400" cy="914400"/>
          </a:xfrm>
          <a:prstGeom prst="rect">
            <a:avLst/>
          </a:prstGeom>
        </p:spPr>
      </p:pic>
      <p:pic>
        <p:nvPicPr>
          <p:cNvPr id="68" name="Graphic 67" descr="Customer review with solid fill">
            <a:extLst>
              <a:ext uri="{FF2B5EF4-FFF2-40B4-BE49-F238E27FC236}">
                <a16:creationId xmlns:a16="http://schemas.microsoft.com/office/drawing/2014/main" id="{67F9C669-B04A-6B75-4AB8-933214F7C5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685586" y="5040475"/>
            <a:ext cx="914400" cy="914400"/>
          </a:xfrm>
          <a:prstGeom prst="rect">
            <a:avLst/>
          </a:prstGeom>
        </p:spPr>
      </p:pic>
      <p:pic>
        <p:nvPicPr>
          <p:cNvPr id="70" name="Graphic 69" descr="Handshake with solid fill">
            <a:extLst>
              <a:ext uri="{FF2B5EF4-FFF2-40B4-BE49-F238E27FC236}">
                <a16:creationId xmlns:a16="http://schemas.microsoft.com/office/drawing/2014/main" id="{E943DAAA-D265-F89C-ED5B-075A91B2EBD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685586" y="9961333"/>
            <a:ext cx="914400" cy="914400"/>
          </a:xfrm>
          <a:prstGeom prst="rect">
            <a:avLst/>
          </a:prstGeom>
        </p:spPr>
      </p:pic>
      <p:pic>
        <p:nvPicPr>
          <p:cNvPr id="72" name="Graphic 71" descr="Meeting with solid fill">
            <a:extLst>
              <a:ext uri="{FF2B5EF4-FFF2-40B4-BE49-F238E27FC236}">
                <a16:creationId xmlns:a16="http://schemas.microsoft.com/office/drawing/2014/main" id="{8B792E70-6498-E4B0-D383-88F81A572F7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7645711" y="3773885"/>
            <a:ext cx="914400" cy="914400"/>
          </a:xfrm>
          <a:prstGeom prst="rect">
            <a:avLst/>
          </a:prstGeom>
        </p:spPr>
      </p:pic>
      <p:pic>
        <p:nvPicPr>
          <p:cNvPr id="74" name="Graphic 73" descr="Questions with solid fill">
            <a:extLst>
              <a:ext uri="{FF2B5EF4-FFF2-40B4-BE49-F238E27FC236}">
                <a16:creationId xmlns:a16="http://schemas.microsoft.com/office/drawing/2014/main" id="{AC80C25B-0AFF-FA92-FB99-DE188D64EE8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8685586" y="3810261"/>
            <a:ext cx="914400" cy="914400"/>
          </a:xfrm>
          <a:prstGeom prst="rect">
            <a:avLst/>
          </a:prstGeom>
        </p:spPr>
      </p:pic>
      <p:pic>
        <p:nvPicPr>
          <p:cNvPr id="76" name="Graphic 75" descr="Target Audience with solid fill">
            <a:extLst>
              <a:ext uri="{FF2B5EF4-FFF2-40B4-BE49-F238E27FC236}">
                <a16:creationId xmlns:a16="http://schemas.microsoft.com/office/drawing/2014/main" id="{135B1819-858D-07B3-3642-551418E6BA4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6513543" y="2555110"/>
            <a:ext cx="914400" cy="914400"/>
          </a:xfrm>
          <a:prstGeom prst="rect">
            <a:avLst/>
          </a:prstGeom>
        </p:spPr>
      </p:pic>
      <p:pic>
        <p:nvPicPr>
          <p:cNvPr id="78" name="Graphic 77" descr="User network with solid fill">
            <a:extLst>
              <a:ext uri="{FF2B5EF4-FFF2-40B4-BE49-F238E27FC236}">
                <a16:creationId xmlns:a16="http://schemas.microsoft.com/office/drawing/2014/main" id="{2C965D46-4041-3BB1-8916-C30800E83AE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7645711" y="2553160"/>
            <a:ext cx="914400" cy="914400"/>
          </a:xfrm>
          <a:prstGeom prst="rect">
            <a:avLst/>
          </a:prstGeom>
        </p:spPr>
      </p:pic>
      <p:pic>
        <p:nvPicPr>
          <p:cNvPr id="80" name="Graphic 79" descr="Classroom with solid fill">
            <a:extLst>
              <a:ext uri="{FF2B5EF4-FFF2-40B4-BE49-F238E27FC236}">
                <a16:creationId xmlns:a16="http://schemas.microsoft.com/office/drawing/2014/main" id="{0E874CF1-A540-B2C5-3729-3FC1EFC9316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7645711" y="6215335"/>
            <a:ext cx="914400" cy="914400"/>
          </a:xfrm>
          <a:prstGeom prst="rect">
            <a:avLst/>
          </a:prstGeom>
        </p:spPr>
      </p:pic>
      <p:pic>
        <p:nvPicPr>
          <p:cNvPr id="82" name="Graphic 81" descr="Diploma roll with solid fill">
            <a:extLst>
              <a:ext uri="{FF2B5EF4-FFF2-40B4-BE49-F238E27FC236}">
                <a16:creationId xmlns:a16="http://schemas.microsoft.com/office/drawing/2014/main" id="{F9D4A94A-4002-E788-B027-2198B9043DE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7540624" y="3449366"/>
            <a:ext cx="914400" cy="914400"/>
          </a:xfrm>
          <a:prstGeom prst="rect">
            <a:avLst/>
          </a:prstGeom>
        </p:spPr>
      </p:pic>
      <p:pic>
        <p:nvPicPr>
          <p:cNvPr id="84" name="Graphic 83" descr="Graduation cap with solid fill">
            <a:extLst>
              <a:ext uri="{FF2B5EF4-FFF2-40B4-BE49-F238E27FC236}">
                <a16:creationId xmlns:a16="http://schemas.microsoft.com/office/drawing/2014/main" id="{DF4C2EFA-19F7-F5D1-3798-B3FE33ED751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7639830" y="6323872"/>
            <a:ext cx="914400" cy="914400"/>
          </a:xfrm>
          <a:prstGeom prst="rect">
            <a:avLst/>
          </a:prstGeom>
        </p:spPr>
      </p:pic>
      <p:pic>
        <p:nvPicPr>
          <p:cNvPr id="88" name="Graphic 87" descr="Puzzle with solid fill">
            <a:extLst>
              <a:ext uri="{FF2B5EF4-FFF2-40B4-BE49-F238E27FC236}">
                <a16:creationId xmlns:a16="http://schemas.microsoft.com/office/drawing/2014/main" id="{3E08ED30-2B81-D5F4-6D20-E4FE30E3F5A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4325544" y="9116242"/>
            <a:ext cx="914400" cy="914400"/>
          </a:xfrm>
          <a:prstGeom prst="rect">
            <a:avLst/>
          </a:prstGeom>
        </p:spPr>
      </p:pic>
      <p:pic>
        <p:nvPicPr>
          <p:cNvPr id="90" name="Graphic 89" descr="Puzzle pieces with solid fill">
            <a:extLst>
              <a:ext uri="{FF2B5EF4-FFF2-40B4-BE49-F238E27FC236}">
                <a16:creationId xmlns:a16="http://schemas.microsoft.com/office/drawing/2014/main" id="{8612A466-42D8-94CE-0E15-00475F7D6B0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3438282" y="9086756"/>
            <a:ext cx="914400" cy="914400"/>
          </a:xfrm>
          <a:prstGeom prst="rect">
            <a:avLst/>
          </a:prstGeom>
        </p:spPr>
      </p:pic>
      <p:pic>
        <p:nvPicPr>
          <p:cNvPr id="92" name="Graphic 91" descr="Workflow with solid fill">
            <a:extLst>
              <a:ext uri="{FF2B5EF4-FFF2-40B4-BE49-F238E27FC236}">
                <a16:creationId xmlns:a16="http://schemas.microsoft.com/office/drawing/2014/main" id="{9F6F7E27-C490-00FF-14EF-14FD28A3687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3760463" y="9988922"/>
            <a:ext cx="914400" cy="914400"/>
          </a:xfrm>
          <a:prstGeom prst="rect">
            <a:avLst/>
          </a:prstGeom>
        </p:spPr>
      </p:pic>
      <p:pic>
        <p:nvPicPr>
          <p:cNvPr id="94" name="Graphic 93" descr="Compass with solid fill">
            <a:extLst>
              <a:ext uri="{FF2B5EF4-FFF2-40B4-BE49-F238E27FC236}">
                <a16:creationId xmlns:a16="http://schemas.microsoft.com/office/drawing/2014/main" id="{AE36E01D-3473-BE7E-7327-845B31032E6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3373730" y="5282075"/>
            <a:ext cx="914400" cy="914400"/>
          </a:xfrm>
          <a:prstGeom prst="rect">
            <a:avLst/>
          </a:prstGeom>
        </p:spPr>
      </p:pic>
      <p:pic>
        <p:nvPicPr>
          <p:cNvPr id="96" name="Graphic 95" descr="Direction with solid fill">
            <a:extLst>
              <a:ext uri="{FF2B5EF4-FFF2-40B4-BE49-F238E27FC236}">
                <a16:creationId xmlns:a16="http://schemas.microsoft.com/office/drawing/2014/main" id="{68C74D05-68F3-483F-8DA5-3604E3139FE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4325544" y="3499728"/>
            <a:ext cx="914400" cy="914400"/>
          </a:xfrm>
          <a:prstGeom prst="rect">
            <a:avLst/>
          </a:prstGeom>
        </p:spPr>
      </p:pic>
      <p:pic>
        <p:nvPicPr>
          <p:cNvPr id="98" name="Graphic 97" descr="Flag with solid fill">
            <a:extLst>
              <a:ext uri="{FF2B5EF4-FFF2-40B4-BE49-F238E27FC236}">
                <a16:creationId xmlns:a16="http://schemas.microsoft.com/office/drawing/2014/main" id="{B7F3B253-A87E-CE6E-087C-4E3522313D6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4325544" y="2593540"/>
            <a:ext cx="914400" cy="914400"/>
          </a:xfrm>
          <a:prstGeom prst="rect">
            <a:avLst/>
          </a:prstGeom>
        </p:spPr>
      </p:pic>
      <p:pic>
        <p:nvPicPr>
          <p:cNvPr id="100" name="Graphic 99" descr="Map with pin with solid fill">
            <a:extLst>
              <a:ext uri="{FF2B5EF4-FFF2-40B4-BE49-F238E27FC236}">
                <a16:creationId xmlns:a16="http://schemas.microsoft.com/office/drawing/2014/main" id="{06FF0045-B9B4-869B-1527-AF74110048F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3373730" y="4360335"/>
            <a:ext cx="914400" cy="914400"/>
          </a:xfrm>
          <a:prstGeom prst="rect">
            <a:avLst/>
          </a:prstGeom>
        </p:spPr>
      </p:pic>
      <p:pic>
        <p:nvPicPr>
          <p:cNvPr id="102" name="Graphic 101" descr="Marker with solid fill">
            <a:extLst>
              <a:ext uri="{FF2B5EF4-FFF2-40B4-BE49-F238E27FC236}">
                <a16:creationId xmlns:a16="http://schemas.microsoft.com/office/drawing/2014/main" id="{5476D63A-25C9-8DBA-7727-4EBF61EF09D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3373730" y="3438595"/>
            <a:ext cx="914400" cy="914400"/>
          </a:xfrm>
          <a:prstGeom prst="rect">
            <a:avLst/>
          </a:prstGeom>
        </p:spPr>
      </p:pic>
      <p:pic>
        <p:nvPicPr>
          <p:cNvPr id="104" name="Graphic 103" descr="Arrow: Rotate left with solid fill">
            <a:extLst>
              <a:ext uri="{FF2B5EF4-FFF2-40B4-BE49-F238E27FC236}">
                <a16:creationId xmlns:a16="http://schemas.microsoft.com/office/drawing/2014/main" id="{12308A19-38B8-669D-F524-36FFEAEA949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7558606" y="7812501"/>
            <a:ext cx="914400" cy="914400"/>
          </a:xfrm>
          <a:prstGeom prst="rect">
            <a:avLst/>
          </a:prstGeom>
        </p:spPr>
      </p:pic>
      <p:pic>
        <p:nvPicPr>
          <p:cNvPr id="106" name="Graphic 105" descr="Signpost with solid fill">
            <a:extLst>
              <a:ext uri="{FF2B5EF4-FFF2-40B4-BE49-F238E27FC236}">
                <a16:creationId xmlns:a16="http://schemas.microsoft.com/office/drawing/2014/main" id="{47DDA103-0979-C3A9-A662-0ABD5657260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3373730" y="2516855"/>
            <a:ext cx="914400" cy="914400"/>
          </a:xfrm>
          <a:prstGeom prst="rect">
            <a:avLst/>
          </a:prstGeom>
        </p:spPr>
      </p:pic>
      <p:pic>
        <p:nvPicPr>
          <p:cNvPr id="108" name="Graphic 107" descr="Follow with solid fill">
            <a:extLst>
              <a:ext uri="{FF2B5EF4-FFF2-40B4-BE49-F238E27FC236}">
                <a16:creationId xmlns:a16="http://schemas.microsoft.com/office/drawing/2014/main" id="{21F54FE5-C359-F26B-506C-E8B98470751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8685586" y="6270689"/>
            <a:ext cx="914400" cy="914400"/>
          </a:xfrm>
          <a:prstGeom prst="rect">
            <a:avLst/>
          </a:prstGeom>
        </p:spPr>
      </p:pic>
      <p:pic>
        <p:nvPicPr>
          <p:cNvPr id="110" name="Graphic 109" descr="Repeat with solid fill">
            <a:extLst>
              <a:ext uri="{FF2B5EF4-FFF2-40B4-BE49-F238E27FC236}">
                <a16:creationId xmlns:a16="http://schemas.microsoft.com/office/drawing/2014/main" id="{D1C3BB7E-AABC-AEDC-ECE7-2BE134890F2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8535743" y="7777521"/>
            <a:ext cx="914400" cy="914400"/>
          </a:xfrm>
          <a:prstGeom prst="rect">
            <a:avLst/>
          </a:prstGeom>
        </p:spPr>
      </p:pic>
      <p:pic>
        <p:nvPicPr>
          <p:cNvPr id="112" name="Graphic 111" descr="Volume with solid fill">
            <a:extLst>
              <a:ext uri="{FF2B5EF4-FFF2-40B4-BE49-F238E27FC236}">
                <a16:creationId xmlns:a16="http://schemas.microsoft.com/office/drawing/2014/main" id="{CBB667CA-153B-7265-224C-8315EA07114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7641297" y="8769658"/>
            <a:ext cx="914400" cy="914400"/>
          </a:xfrm>
          <a:prstGeom prst="rect">
            <a:avLst/>
          </a:prstGeom>
        </p:spPr>
      </p:pic>
      <p:pic>
        <p:nvPicPr>
          <p:cNvPr id="114" name="Graphic 113" descr="Earth globe: Americas with solid fill">
            <a:extLst>
              <a:ext uri="{FF2B5EF4-FFF2-40B4-BE49-F238E27FC236}">
                <a16:creationId xmlns:a16="http://schemas.microsoft.com/office/drawing/2014/main" id="{ECD1E490-935C-8CA2-B4EC-B184D9F0D779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4325544" y="6218291"/>
            <a:ext cx="914400" cy="914400"/>
          </a:xfrm>
          <a:prstGeom prst="rect">
            <a:avLst/>
          </a:prstGeom>
        </p:spPr>
      </p:pic>
      <p:pic>
        <p:nvPicPr>
          <p:cNvPr id="116" name="Graphic 115" descr="Globe with solid fill">
            <a:extLst>
              <a:ext uri="{FF2B5EF4-FFF2-40B4-BE49-F238E27FC236}">
                <a16:creationId xmlns:a16="http://schemas.microsoft.com/office/drawing/2014/main" id="{89E7706B-8A70-7AB8-D4E8-868A08BE909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23373730" y="6203816"/>
            <a:ext cx="914400" cy="914400"/>
          </a:xfrm>
          <a:prstGeom prst="rect">
            <a:avLst/>
          </a:prstGeom>
        </p:spPr>
      </p:pic>
      <p:pic>
        <p:nvPicPr>
          <p:cNvPr id="118" name="Graphic 117" descr="Pocket knife with solid fill">
            <a:extLst>
              <a:ext uri="{FF2B5EF4-FFF2-40B4-BE49-F238E27FC236}">
                <a16:creationId xmlns:a16="http://schemas.microsoft.com/office/drawing/2014/main" id="{33E9612C-8FDF-16F0-F413-B23C6B6F5AA9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1154097" y="10001156"/>
            <a:ext cx="914400" cy="914400"/>
          </a:xfrm>
          <a:prstGeom prst="rect">
            <a:avLst/>
          </a:prstGeom>
        </p:spPr>
      </p:pic>
      <p:pic>
        <p:nvPicPr>
          <p:cNvPr id="122" name="Graphic 121" descr="Star-struck face with solid fill with solid fill">
            <a:extLst>
              <a:ext uri="{FF2B5EF4-FFF2-40B4-BE49-F238E27FC236}">
                <a16:creationId xmlns:a16="http://schemas.microsoft.com/office/drawing/2014/main" id="{52E9FB36-B0A6-E2A0-8082-FFF301AFBC3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8685586" y="8731117"/>
            <a:ext cx="914400" cy="914400"/>
          </a:xfrm>
          <a:prstGeom prst="rect">
            <a:avLst/>
          </a:prstGeom>
        </p:spPr>
      </p:pic>
      <p:pic>
        <p:nvPicPr>
          <p:cNvPr id="124" name="Graphic 123" descr="Badge Tick1 with solid fill">
            <a:extLst>
              <a:ext uri="{FF2B5EF4-FFF2-40B4-BE49-F238E27FC236}">
                <a16:creationId xmlns:a16="http://schemas.microsoft.com/office/drawing/2014/main" id="{062C80B2-C90C-AA29-3E06-C107AE499DB4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8146641" y="2534546"/>
            <a:ext cx="914400" cy="914400"/>
          </a:xfrm>
          <a:prstGeom prst="rect">
            <a:avLst/>
          </a:prstGeom>
        </p:spPr>
      </p:pic>
      <p:pic>
        <p:nvPicPr>
          <p:cNvPr id="126" name="Graphic 125" descr="Lightning bolt with solid fill">
            <a:extLst>
              <a:ext uri="{FF2B5EF4-FFF2-40B4-BE49-F238E27FC236}">
                <a16:creationId xmlns:a16="http://schemas.microsoft.com/office/drawing/2014/main" id="{C199F677-9583-4CCA-5053-53CE6748FC51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8637500" y="9871874"/>
            <a:ext cx="914400" cy="914400"/>
          </a:xfrm>
          <a:prstGeom prst="rect">
            <a:avLst/>
          </a:prstGeom>
        </p:spPr>
      </p:pic>
      <p:pic>
        <p:nvPicPr>
          <p:cNvPr id="128" name="Graphic 127" descr="Thumbs up sign with solid fill">
            <a:extLst>
              <a:ext uri="{FF2B5EF4-FFF2-40B4-BE49-F238E27FC236}">
                <a16:creationId xmlns:a16="http://schemas.microsoft.com/office/drawing/2014/main" id="{B3B8A5F1-97D0-2008-002A-0C940B8FAEA3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6513543" y="9940224"/>
            <a:ext cx="914400" cy="914400"/>
          </a:xfrm>
          <a:prstGeom prst="rect">
            <a:avLst/>
          </a:prstGeom>
        </p:spPr>
      </p:pic>
      <p:sp>
        <p:nvSpPr>
          <p:cNvPr id="129" name="Google Shape;54;p13">
            <a:extLst>
              <a:ext uri="{FF2B5EF4-FFF2-40B4-BE49-F238E27FC236}">
                <a16:creationId xmlns:a16="http://schemas.microsoft.com/office/drawing/2014/main" id="{93D33D16-E731-D07F-AB81-97083FBD0612}"/>
              </a:ext>
            </a:extLst>
          </p:cNvPr>
          <p:cNvSpPr>
            <a:spLocks noChangeAspect="1"/>
          </p:cNvSpPr>
          <p:nvPr/>
        </p:nvSpPr>
        <p:spPr>
          <a:xfrm rot="5400000">
            <a:off x="1047614" y="2516856"/>
            <a:ext cx="2743200" cy="2743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50800" cap="flat" cmpd="thickThin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sz="2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Graphic 2" descr="Building Brick Wall with solid fill">
            <a:extLst>
              <a:ext uri="{FF2B5EF4-FFF2-40B4-BE49-F238E27FC236}">
                <a16:creationId xmlns:a16="http://schemas.microsoft.com/office/drawing/2014/main" id="{DA319391-C9C4-4816-CEF8-6C870766BCC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 rot="10800000" flipV="1">
            <a:off x="23303263" y="8129207"/>
            <a:ext cx="914400" cy="914400"/>
          </a:xfrm>
          <a:prstGeom prst="rect">
            <a:avLst/>
          </a:prstGeom>
        </p:spPr>
      </p:pic>
      <p:pic>
        <p:nvPicPr>
          <p:cNvPr id="4" name="Graphic 3" descr="Blueprint with solid fill">
            <a:extLst>
              <a:ext uri="{FF2B5EF4-FFF2-40B4-BE49-F238E27FC236}">
                <a16:creationId xmlns:a16="http://schemas.microsoft.com/office/drawing/2014/main" id="{84C33E24-114F-255F-63B6-40A3F460007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 rot="10800000" flipV="1">
            <a:off x="20619658" y="9008915"/>
            <a:ext cx="914400" cy="914400"/>
          </a:xfrm>
          <a:prstGeom prst="rect">
            <a:avLst/>
          </a:prstGeom>
        </p:spPr>
      </p:pic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339A4E9D-8E23-D4AE-9AF4-06D9C49FB862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21585548" y="9047637"/>
            <a:ext cx="914400" cy="914400"/>
          </a:xfrm>
          <a:prstGeom prst="rect">
            <a:avLst/>
          </a:prstGeom>
        </p:spPr>
      </p:pic>
      <p:pic>
        <p:nvPicPr>
          <p:cNvPr id="6" name="Graphic 5" descr="Marketing with solid fill">
            <a:extLst>
              <a:ext uri="{FF2B5EF4-FFF2-40B4-BE49-F238E27FC236}">
                <a16:creationId xmlns:a16="http://schemas.microsoft.com/office/drawing/2014/main" id="{73F674E2-8073-3B95-ED93-586FFD72D8F4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27645711" y="8656785"/>
            <a:ext cx="914400" cy="914400"/>
          </a:xfrm>
          <a:prstGeom prst="rect">
            <a:avLst/>
          </a:prstGeom>
        </p:spPr>
      </p:pic>
      <p:pic>
        <p:nvPicPr>
          <p:cNvPr id="13" name="Graphic 12" descr="Crawl with solid fill">
            <a:extLst>
              <a:ext uri="{FF2B5EF4-FFF2-40B4-BE49-F238E27FC236}">
                <a16:creationId xmlns:a16="http://schemas.microsoft.com/office/drawing/2014/main" id="{2394A77D-D470-C7BF-78B7-3903A9A163F1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6513543" y="7478518"/>
            <a:ext cx="914400" cy="914400"/>
          </a:xfrm>
          <a:prstGeom prst="rect">
            <a:avLst/>
          </a:prstGeom>
        </p:spPr>
      </p:pic>
      <p:pic>
        <p:nvPicPr>
          <p:cNvPr id="14" name="Graphic 13" descr="Run with solid fill">
            <a:extLst>
              <a:ext uri="{FF2B5EF4-FFF2-40B4-BE49-F238E27FC236}">
                <a16:creationId xmlns:a16="http://schemas.microsoft.com/office/drawing/2014/main" id="{DCF91229-7106-0719-2A12-4E4B567AC5A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28685586" y="7500903"/>
            <a:ext cx="914400" cy="914400"/>
          </a:xfrm>
          <a:prstGeom prst="rect">
            <a:avLst/>
          </a:prstGeom>
        </p:spPr>
      </p:pic>
      <p:pic>
        <p:nvPicPr>
          <p:cNvPr id="15" name="Graphic 14" descr="Megaphone with solid fill">
            <a:extLst>
              <a:ext uri="{FF2B5EF4-FFF2-40B4-BE49-F238E27FC236}">
                <a16:creationId xmlns:a16="http://schemas.microsoft.com/office/drawing/2014/main" id="{2491AA8B-CED2-4777-C769-FF0E48CD9C8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8611751" y="8769658"/>
            <a:ext cx="914400" cy="914400"/>
          </a:xfrm>
          <a:prstGeom prst="rect">
            <a:avLst/>
          </a:prstGeom>
        </p:spPr>
      </p:pic>
      <p:pic>
        <p:nvPicPr>
          <p:cNvPr id="18" name="Graphic 17" descr="Clapping hands with solid fill">
            <a:extLst>
              <a:ext uri="{FF2B5EF4-FFF2-40B4-BE49-F238E27FC236}">
                <a16:creationId xmlns:a16="http://schemas.microsoft.com/office/drawing/2014/main" id="{3E3B9448-DEF7-EAC9-0BC9-DD233ABDB5C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27645711" y="9877509"/>
            <a:ext cx="914400" cy="914400"/>
          </a:xfrm>
          <a:prstGeom prst="rect">
            <a:avLst/>
          </a:prstGeom>
        </p:spPr>
      </p:pic>
      <p:pic>
        <p:nvPicPr>
          <p:cNvPr id="20" name="Graphic 19" descr="Medal with solid fill">
            <a:extLst>
              <a:ext uri="{FF2B5EF4-FFF2-40B4-BE49-F238E27FC236}">
                <a16:creationId xmlns:a16="http://schemas.microsoft.com/office/drawing/2014/main" id="{7D6A562C-6278-6F63-5FB7-EB7DDB503849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21014968" y="3448946"/>
            <a:ext cx="914400" cy="914400"/>
          </a:xfrm>
          <a:prstGeom prst="rect">
            <a:avLst/>
          </a:prstGeom>
        </p:spPr>
      </p:pic>
      <p:pic>
        <p:nvPicPr>
          <p:cNvPr id="23" name="Graphic 22" descr="Shooting star with solid fill">
            <a:extLst>
              <a:ext uri="{FF2B5EF4-FFF2-40B4-BE49-F238E27FC236}">
                <a16:creationId xmlns:a16="http://schemas.microsoft.com/office/drawing/2014/main" id="{5067CE4B-F6B3-7761-00D4-AC82868143E8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1014968" y="5240518"/>
            <a:ext cx="914400" cy="914400"/>
          </a:xfrm>
          <a:prstGeom prst="rect">
            <a:avLst/>
          </a:prstGeom>
        </p:spPr>
      </p:pic>
      <p:pic>
        <p:nvPicPr>
          <p:cNvPr id="24" name="Graphic 23" descr="Ribbon with solid fill">
            <a:extLst>
              <a:ext uri="{FF2B5EF4-FFF2-40B4-BE49-F238E27FC236}">
                <a16:creationId xmlns:a16="http://schemas.microsoft.com/office/drawing/2014/main" id="{0A293C2A-48C9-7814-D903-08EF470B2FAF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7606900" y="5398541"/>
            <a:ext cx="914400" cy="914400"/>
          </a:xfrm>
          <a:prstGeom prst="rect">
            <a:avLst/>
          </a:prstGeom>
        </p:spPr>
      </p:pic>
      <p:pic>
        <p:nvPicPr>
          <p:cNvPr id="25" name="Graphic 24" descr="Diploma with solid fill">
            <a:extLst>
              <a:ext uri="{FF2B5EF4-FFF2-40B4-BE49-F238E27FC236}">
                <a16:creationId xmlns:a16="http://schemas.microsoft.com/office/drawing/2014/main" id="{7D260F6A-4BA3-8903-8069-F5035920DAC3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8605625" y="5367612"/>
            <a:ext cx="914400" cy="914400"/>
          </a:xfrm>
          <a:prstGeom prst="rect">
            <a:avLst/>
          </a:prstGeom>
        </p:spPr>
      </p:pic>
      <p:pic>
        <p:nvPicPr>
          <p:cNvPr id="27" name="Graphic 26" descr="Person with idea with solid fill">
            <a:extLst>
              <a:ext uri="{FF2B5EF4-FFF2-40B4-BE49-F238E27FC236}">
                <a16:creationId xmlns:a16="http://schemas.microsoft.com/office/drawing/2014/main" id="{5E2A18BA-9359-F986-6DD4-D79CB3C22C8E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26513543" y="8709370"/>
            <a:ext cx="914400" cy="914400"/>
          </a:xfrm>
          <a:prstGeom prst="rect">
            <a:avLst/>
          </a:prstGeom>
        </p:spPr>
      </p:pic>
      <p:pic>
        <p:nvPicPr>
          <p:cNvPr id="28" name="Graphic 27" descr="Mining tools with solid fill">
            <a:extLst>
              <a:ext uri="{FF2B5EF4-FFF2-40B4-BE49-F238E27FC236}">
                <a16:creationId xmlns:a16="http://schemas.microsoft.com/office/drawing/2014/main" id="{1A8CB346-E8A7-D14E-254C-AA8166488786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 rot="10800000" flipV="1">
            <a:off x="20585766" y="8024321"/>
            <a:ext cx="914400" cy="914400"/>
          </a:xfrm>
          <a:prstGeom prst="rect">
            <a:avLst/>
          </a:prstGeom>
        </p:spPr>
      </p:pic>
      <p:pic>
        <p:nvPicPr>
          <p:cNvPr id="41" name="Graphic 40" descr="Route (Two Pins With A Path) with solid fill">
            <a:extLst>
              <a:ext uri="{FF2B5EF4-FFF2-40B4-BE49-F238E27FC236}">
                <a16:creationId xmlns:a16="http://schemas.microsoft.com/office/drawing/2014/main" id="{7B322844-9CAB-EFF6-BD29-8F7BFAEE82C7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24325544" y="4405916"/>
            <a:ext cx="914400" cy="914400"/>
          </a:xfrm>
          <a:prstGeom prst="rect">
            <a:avLst/>
          </a:prstGeom>
        </p:spPr>
      </p:pic>
      <p:pic>
        <p:nvPicPr>
          <p:cNvPr id="43" name="Graphic 42" descr="Walk with solid fill">
            <a:extLst>
              <a:ext uri="{FF2B5EF4-FFF2-40B4-BE49-F238E27FC236}">
                <a16:creationId xmlns:a16="http://schemas.microsoft.com/office/drawing/2014/main" id="{2956256B-861D-CAA8-9180-C083D1393DDB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27645711" y="7436060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5FECE78-1879-0E29-C9B1-F5A914BD051C}"/>
              </a:ext>
            </a:extLst>
          </p:cNvPr>
          <p:cNvSpPr txBox="1"/>
          <p:nvPr/>
        </p:nvSpPr>
        <p:spPr>
          <a:xfrm>
            <a:off x="18146641" y="1334781"/>
            <a:ext cx="10009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– ADJUST SIZE, COLOUR, TRANSPARENCY, COMBINE, ETC.</a:t>
            </a:r>
            <a:b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(Find more in e.g. Microsoft Office &amp;  Noun Project)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114767-2EF2-7F27-C4CD-7F0EB3CEBE49}"/>
              </a:ext>
            </a:extLst>
          </p:cNvPr>
          <p:cNvSpPr txBox="1"/>
          <p:nvPr/>
        </p:nvSpPr>
        <p:spPr>
          <a:xfrm>
            <a:off x="2522482" y="1361790"/>
            <a:ext cx="10720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SHAPES – ADJUST SIZE, COLOUR/SHADING, BORDERS, COMBINE, ETC.</a:t>
            </a:r>
            <a:b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(Must be square or on square transparent background)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2A7B087-C58F-76BA-A7FC-B0733A7F40A1}"/>
              </a:ext>
            </a:extLst>
          </p:cNvPr>
          <p:cNvSpPr txBox="1"/>
          <p:nvPr/>
        </p:nvSpPr>
        <p:spPr>
          <a:xfrm>
            <a:off x="17240466" y="11878520"/>
            <a:ext cx="5014223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882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USED IN LEARNING AGENTS </a:t>
            </a:r>
            <a:br>
              <a:rPr lang="en-CA" sz="1882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1882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FLEXIBLE RECOGNITION FRAMEWORK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6ABBA29-5565-B1DD-76BB-792AC5BFC414}"/>
              </a:ext>
            </a:extLst>
          </p:cNvPr>
          <p:cNvSpPr txBox="1"/>
          <p:nvPr/>
        </p:nvSpPr>
        <p:spPr>
          <a:xfrm>
            <a:off x="18668109" y="12885490"/>
            <a:ext cx="2286000" cy="381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CERTIFICATION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B3015F-F738-B4A4-257D-2E38C5B3E218}"/>
              </a:ext>
            </a:extLst>
          </p:cNvPr>
          <p:cNvSpPr txBox="1"/>
          <p:nvPr/>
        </p:nvSpPr>
        <p:spPr>
          <a:xfrm>
            <a:off x="18668109" y="13755048"/>
            <a:ext cx="228600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ASSESSED LEARNING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9DD0F5-9775-1AD3-4DBD-3FC8DF357DD1}"/>
              </a:ext>
            </a:extLst>
          </p:cNvPr>
          <p:cNvSpPr txBox="1"/>
          <p:nvPr/>
        </p:nvSpPr>
        <p:spPr>
          <a:xfrm>
            <a:off x="18668109" y="14769421"/>
            <a:ext cx="228600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EVIDENCE OR DEMONSTRATION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C1AEF6F-BA8F-FD99-5E25-91773EC037DB}"/>
              </a:ext>
            </a:extLst>
          </p:cNvPr>
          <p:cNvSpPr txBox="1"/>
          <p:nvPr/>
        </p:nvSpPr>
        <p:spPr>
          <a:xfrm>
            <a:off x="18668109" y="15783794"/>
            <a:ext cx="228600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APPLICATION AND PERFORMANCE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F1F775-F0C8-6C0A-C92E-805643F2458E}"/>
              </a:ext>
            </a:extLst>
          </p:cNvPr>
          <p:cNvSpPr txBox="1"/>
          <p:nvPr/>
        </p:nvSpPr>
        <p:spPr>
          <a:xfrm>
            <a:off x="18668109" y="16798167"/>
            <a:ext cx="228600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COMPLETION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B7225D7-AC97-165E-EAD8-A167C55BCAD8}"/>
              </a:ext>
            </a:extLst>
          </p:cNvPr>
          <p:cNvSpPr txBox="1"/>
          <p:nvPr/>
        </p:nvSpPr>
        <p:spPr>
          <a:xfrm>
            <a:off x="18668109" y="17812540"/>
            <a:ext cx="228600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PARTICIPATION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2588676-BCE0-644E-ACAC-CE03546F1D2B}"/>
              </a:ext>
            </a:extLst>
          </p:cNvPr>
          <p:cNvSpPr txBox="1"/>
          <p:nvPr/>
        </p:nvSpPr>
        <p:spPr>
          <a:xfrm>
            <a:off x="18668109" y="18826910"/>
            <a:ext cx="228600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FLEXIBLE RECOGNITION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981C6C5-9573-D1EC-6333-F4E71D72ACED}"/>
              </a:ext>
            </a:extLst>
          </p:cNvPr>
          <p:cNvSpPr txBox="1"/>
          <p:nvPr/>
        </p:nvSpPr>
        <p:spPr>
          <a:xfrm>
            <a:off x="23397857" y="13058216"/>
            <a:ext cx="7308220" cy="67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882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WORKED EXAMPLE</a:t>
            </a:r>
          </a:p>
          <a:p>
            <a:pPr algn="ctr" defTabSz="430317"/>
            <a:r>
              <a:rPr lang="en-CA" sz="1882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(See Badge Image Gallery slide to make your own)</a:t>
            </a:r>
          </a:p>
        </p:txBody>
      </p:sp>
      <p:pic>
        <p:nvPicPr>
          <p:cNvPr id="138" name="Graphic 137" descr="Rating 1 Star with solid fill">
            <a:extLst>
              <a:ext uri="{FF2B5EF4-FFF2-40B4-BE49-F238E27FC236}">
                <a16:creationId xmlns:a16="http://schemas.microsoft.com/office/drawing/2014/main" id="{99EB9332-9D14-0D78-D2D9-C1ADCA968EB6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3989988" y="14805906"/>
            <a:ext cx="914400" cy="914400"/>
          </a:xfrm>
          <a:prstGeom prst="rect">
            <a:avLst/>
          </a:prstGeom>
        </p:spPr>
      </p:pic>
      <p:pic>
        <p:nvPicPr>
          <p:cNvPr id="142" name="Graphic 141" descr="Rating Star with solid fill">
            <a:extLst>
              <a:ext uri="{FF2B5EF4-FFF2-40B4-BE49-F238E27FC236}">
                <a16:creationId xmlns:a16="http://schemas.microsoft.com/office/drawing/2014/main" id="{37B095CD-0E3A-C7D7-CADA-84DC71AADC85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13963353" y="15259784"/>
            <a:ext cx="914400" cy="914400"/>
          </a:xfrm>
          <a:prstGeom prst="rect">
            <a:avLst/>
          </a:prstGeom>
        </p:spPr>
      </p:pic>
      <p:pic>
        <p:nvPicPr>
          <p:cNvPr id="146" name="Graphic 145" descr="Rating 3 Star with solid fill">
            <a:extLst>
              <a:ext uri="{FF2B5EF4-FFF2-40B4-BE49-F238E27FC236}">
                <a16:creationId xmlns:a16="http://schemas.microsoft.com/office/drawing/2014/main" id="{9B7EF780-53E3-F727-A5D7-806BE79677AC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3988427" y="15653146"/>
            <a:ext cx="914400" cy="914400"/>
          </a:xfrm>
          <a:prstGeom prst="rect">
            <a:avLst/>
          </a:prstGeom>
        </p:spPr>
      </p:pic>
      <p:pic>
        <p:nvPicPr>
          <p:cNvPr id="148" name="Graphic 147" descr="Rating 3 Star outline">
            <a:extLst>
              <a:ext uri="{FF2B5EF4-FFF2-40B4-BE49-F238E27FC236}">
                <a16:creationId xmlns:a16="http://schemas.microsoft.com/office/drawing/2014/main" id="{7F953BB5-5F1D-61BB-3793-720008590B02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3977001" y="14420009"/>
            <a:ext cx="914400" cy="914400"/>
          </a:xfrm>
          <a:prstGeom prst="rect">
            <a:avLst/>
          </a:prstGeom>
        </p:spPr>
      </p:pic>
      <p:pic>
        <p:nvPicPr>
          <p:cNvPr id="162" name="Graphic 161" descr="Cell Tower with solid fill">
            <a:extLst>
              <a:ext uri="{FF2B5EF4-FFF2-40B4-BE49-F238E27FC236}">
                <a16:creationId xmlns:a16="http://schemas.microsoft.com/office/drawing/2014/main" id="{85DEEE28-6E50-E0EF-063C-03FCB1BF72C3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7513356" y="9850009"/>
            <a:ext cx="914400" cy="914400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ACD0D8F9-C7FC-3901-2528-65D54014E104}"/>
              </a:ext>
            </a:extLst>
          </p:cNvPr>
          <p:cNvSpPr txBox="1"/>
          <p:nvPr/>
        </p:nvSpPr>
        <p:spPr>
          <a:xfrm>
            <a:off x="27802555" y="14206732"/>
            <a:ext cx="164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600" i="1" dirty="0">
                <a:solidFill>
                  <a:schemeClr val="tx1">
                    <a:lumMod val="50000"/>
                  </a:schemeClr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Transparent</a:t>
            </a:r>
          </a:p>
          <a:p>
            <a:pPr algn="ctr" defTabSz="430317"/>
            <a:r>
              <a:rPr lang="en-CA" sz="1600" i="1" dirty="0">
                <a:solidFill>
                  <a:schemeClr val="tx1">
                    <a:lumMod val="50000"/>
                  </a:schemeClr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BG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769F4D3-755E-DD5E-0BB2-CC0C8D3BF9F6}"/>
              </a:ext>
            </a:extLst>
          </p:cNvPr>
          <p:cNvSpPr txBox="1"/>
          <p:nvPr/>
        </p:nvSpPr>
        <p:spPr>
          <a:xfrm>
            <a:off x="27826235" y="15647531"/>
            <a:ext cx="1645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600" dirty="0">
                <a:solidFill>
                  <a:srgbClr val="2E2464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Opaque</a:t>
            </a:r>
            <a:br>
              <a:rPr lang="en-CA" sz="1600" dirty="0">
                <a:solidFill>
                  <a:srgbClr val="2E2464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16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FG</a:t>
            </a:r>
            <a:br>
              <a:rPr lang="en-CA" sz="16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CA" sz="1600" dirty="0">
              <a:solidFill>
                <a:srgbClr val="2E2464"/>
              </a:solidFill>
              <a:latin typeface="Open Sans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66" name="Graphic 165" descr="Badge New with solid fill">
            <a:extLst>
              <a:ext uri="{FF2B5EF4-FFF2-40B4-BE49-F238E27FC236}">
                <a16:creationId xmlns:a16="http://schemas.microsoft.com/office/drawing/2014/main" id="{01A54EBE-BDB0-C794-3AE9-BC3440C32512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1014968" y="4344732"/>
            <a:ext cx="914400" cy="914400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EEF972F7-3C85-6647-74E0-6B9019AC7BF9}"/>
              </a:ext>
            </a:extLst>
          </p:cNvPr>
          <p:cNvSpPr txBox="1"/>
          <p:nvPr/>
        </p:nvSpPr>
        <p:spPr>
          <a:xfrm>
            <a:off x="9771117" y="15117951"/>
            <a:ext cx="2468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BANNERS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EBAB9D9-D354-965E-980D-4D813E9D14E4}"/>
              </a:ext>
            </a:extLst>
          </p:cNvPr>
          <p:cNvSpPr txBox="1"/>
          <p:nvPr/>
        </p:nvSpPr>
        <p:spPr>
          <a:xfrm>
            <a:off x="13143792" y="14156755"/>
            <a:ext cx="2468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24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LEVELS</a:t>
            </a:r>
          </a:p>
        </p:txBody>
      </p:sp>
      <p:pic>
        <p:nvPicPr>
          <p:cNvPr id="170" name="Graphic 169" descr="Lighthouse scene with solid fill">
            <a:extLst>
              <a:ext uri="{FF2B5EF4-FFF2-40B4-BE49-F238E27FC236}">
                <a16:creationId xmlns:a16="http://schemas.microsoft.com/office/drawing/2014/main" id="{6AA9DB56-4A28-5414-D3AF-F46183516B00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4325544" y="5312104"/>
            <a:ext cx="914400" cy="914400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9F4CCF8-C14F-0962-CBBE-1B7FCE7067D1}"/>
              </a:ext>
            </a:extLst>
          </p:cNvPr>
          <p:cNvGrpSpPr>
            <a:grpSpLocks noChangeAspect="1"/>
          </p:cNvGrpSpPr>
          <p:nvPr/>
        </p:nvGrpSpPr>
        <p:grpSpPr>
          <a:xfrm>
            <a:off x="14091301" y="17034061"/>
            <a:ext cx="685800" cy="418695"/>
            <a:chOff x="13666388" y="18779156"/>
            <a:chExt cx="685800" cy="418695"/>
          </a:xfrm>
        </p:grpSpPr>
        <p:sp>
          <p:nvSpPr>
            <p:cNvPr id="175" name="Arrow: Chevron 174">
              <a:extLst>
                <a:ext uri="{FF2B5EF4-FFF2-40B4-BE49-F238E27FC236}">
                  <a16:creationId xmlns:a16="http://schemas.microsoft.com/office/drawing/2014/main" id="{0DAC56CD-A84E-4A62-61DA-4907529D25A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894988" y="18550556"/>
              <a:ext cx="228600" cy="685800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76" name="Arrow: Chevron 175">
              <a:extLst>
                <a:ext uri="{FF2B5EF4-FFF2-40B4-BE49-F238E27FC236}">
                  <a16:creationId xmlns:a16="http://schemas.microsoft.com/office/drawing/2014/main" id="{B8B83A99-72F2-2F9D-B106-1661DC57983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3894988" y="18740651"/>
              <a:ext cx="228600" cy="685800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A1B5E39-EB4E-5AFE-2C48-058211AA4A4D}"/>
              </a:ext>
            </a:extLst>
          </p:cNvPr>
          <p:cNvGrpSpPr>
            <a:grpSpLocks noChangeAspect="1"/>
          </p:cNvGrpSpPr>
          <p:nvPr/>
        </p:nvGrpSpPr>
        <p:grpSpPr>
          <a:xfrm>
            <a:off x="14091301" y="17610517"/>
            <a:ext cx="685800" cy="608789"/>
            <a:chOff x="9160521" y="17907963"/>
            <a:chExt cx="822960" cy="730547"/>
          </a:xfrm>
        </p:grpSpPr>
        <p:sp>
          <p:nvSpPr>
            <p:cNvPr id="178" name="Arrow: Chevron 177">
              <a:extLst>
                <a:ext uri="{FF2B5EF4-FFF2-40B4-BE49-F238E27FC236}">
                  <a16:creationId xmlns:a16="http://schemas.microsoft.com/office/drawing/2014/main" id="{B1839919-9AC1-993E-1401-93673563561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434841" y="17633643"/>
              <a:ext cx="274320" cy="822960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79" name="Arrow: Chevron 178">
              <a:extLst>
                <a:ext uri="{FF2B5EF4-FFF2-40B4-BE49-F238E27FC236}">
                  <a16:creationId xmlns:a16="http://schemas.microsoft.com/office/drawing/2014/main" id="{BE00B196-6DE0-DEAC-6D99-450984E6F83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434841" y="17861756"/>
              <a:ext cx="274320" cy="822960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80" name="Arrow: Chevron 179">
              <a:extLst>
                <a:ext uri="{FF2B5EF4-FFF2-40B4-BE49-F238E27FC236}">
                  <a16:creationId xmlns:a16="http://schemas.microsoft.com/office/drawing/2014/main" id="{CF5E48A0-177E-0987-0784-E71C9CAFD85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434841" y="18089870"/>
              <a:ext cx="274320" cy="822960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82" name="Star: 5 Points 181">
            <a:extLst>
              <a:ext uri="{FF2B5EF4-FFF2-40B4-BE49-F238E27FC236}">
                <a16:creationId xmlns:a16="http://schemas.microsoft.com/office/drawing/2014/main" id="{927C1322-00E4-24D8-BF4F-4F90E15ADAA7}"/>
              </a:ext>
            </a:extLst>
          </p:cNvPr>
          <p:cNvSpPr>
            <a:spLocks noChangeAspect="1"/>
          </p:cNvSpPr>
          <p:nvPr/>
        </p:nvSpPr>
        <p:spPr>
          <a:xfrm>
            <a:off x="21014968" y="6136306"/>
            <a:ext cx="914400" cy="914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1" name="Graphic 210">
            <a:extLst>
              <a:ext uri="{FF2B5EF4-FFF2-40B4-BE49-F238E27FC236}">
                <a16:creationId xmlns:a16="http://schemas.microsoft.com/office/drawing/2014/main" id="{91DF4842-C1BD-A3B8-6D14-B150434BBC8E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7477704" y="15764490"/>
            <a:ext cx="892098" cy="7315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DD3D814-7FC3-814E-A001-4212CE86BC37}"/>
              </a:ext>
            </a:extLst>
          </p:cNvPr>
          <p:cNvGrpSpPr>
            <a:grpSpLocks noChangeAspect="1"/>
          </p:cNvGrpSpPr>
          <p:nvPr/>
        </p:nvGrpSpPr>
        <p:grpSpPr>
          <a:xfrm>
            <a:off x="24308767" y="14043559"/>
            <a:ext cx="5486400" cy="5486400"/>
            <a:chOff x="24308767" y="14043559"/>
            <a:chExt cx="5486400" cy="54864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A9C2BD-56A4-D83D-F853-1BB44C9CD1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08767" y="14043559"/>
              <a:ext cx="5486400" cy="5486400"/>
              <a:chOff x="23285669" y="13188428"/>
              <a:chExt cx="5486400" cy="548640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6D9C857-E02B-2B24-86C8-E64E8F6FA5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85669" y="13188428"/>
                <a:ext cx="5486400" cy="5486400"/>
              </a:xfrm>
              <a:prstGeom prst="rect">
                <a:avLst/>
              </a:prstGeom>
              <a:solidFill>
                <a:schemeClr val="tx1">
                  <a:lumMod val="75000"/>
                  <a:alpha val="33000"/>
                </a:schemeClr>
              </a:solidFill>
              <a:ln w="9525" cap="flat" cmpd="sng">
                <a:noFill/>
                <a:prstDash val="lgDash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endParaRPr lang="en-CA" sz="2800" b="1" ker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Google Shape;54;p13">
                <a:extLst>
                  <a:ext uri="{FF2B5EF4-FFF2-40B4-BE49-F238E27FC236}">
                    <a16:creationId xmlns:a16="http://schemas.microsoft.com/office/drawing/2014/main" id="{320AD868-4FD8-D2E6-70E5-3CDEDD8F85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3742869" y="13645628"/>
                <a:ext cx="4572000" cy="45720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203200" cap="flat" cmpd="thickThin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vert270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endParaRPr sz="28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133" name="Graphic 132" descr="Earth globe: Americas with solid fill">
                <a:extLst>
                  <a:ext uri="{FF2B5EF4-FFF2-40B4-BE49-F238E27FC236}">
                    <a16:creationId xmlns:a16="http://schemas.microsoft.com/office/drawing/2014/main" id="{A90C80B1-A4AC-FDA1-E15F-C7F444606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2"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p:blipFill>
            <p:spPr>
              <a:xfrm>
                <a:off x="24702989" y="14270579"/>
                <a:ext cx="2651760" cy="2651760"/>
              </a:xfrm>
              <a:prstGeom prst="rect">
                <a:avLst/>
              </a:prstGeom>
            </p:spPr>
          </p:pic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994DE9D-3DE7-8A84-D7A9-F886210B2B80}"/>
                  </a:ext>
                </a:extLst>
              </p:cNvPr>
              <p:cNvSpPr/>
              <p:nvPr/>
            </p:nvSpPr>
            <p:spPr>
              <a:xfrm>
                <a:off x="23331389" y="16229915"/>
                <a:ext cx="5394960" cy="1051560"/>
              </a:xfrm>
              <a:custGeom>
                <a:avLst/>
                <a:gdLst>
                  <a:gd name="csX0" fmla="*/ 2651760 w 2926080"/>
                  <a:gd name="csY0" fmla="*/ 548640 h 548640"/>
                  <a:gd name="csX1" fmla="*/ 1463040 w 2926080"/>
                  <a:gd name="csY1" fmla="*/ 548640 h 548640"/>
                  <a:gd name="csX2" fmla="*/ 274320 w 2926080"/>
                  <a:gd name="csY2" fmla="*/ 548640 h 548640"/>
                  <a:gd name="csX3" fmla="*/ 0 w 2926080"/>
                  <a:gd name="csY3" fmla="*/ 274320 h 548640"/>
                  <a:gd name="csX4" fmla="*/ 274320 w 2926080"/>
                  <a:gd name="csY4" fmla="*/ 0 h 548640"/>
                  <a:gd name="csX5" fmla="*/ 1463040 w 2926080"/>
                  <a:gd name="csY5" fmla="*/ 0 h 548640"/>
                  <a:gd name="csX6" fmla="*/ 2651760 w 2926080"/>
                  <a:gd name="csY6" fmla="*/ 0 h 548640"/>
                  <a:gd name="csX7" fmla="*/ 2926080 w 2926080"/>
                  <a:gd name="csY7" fmla="*/ 274320 h 548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926080" h="548640">
                    <a:moveTo>
                      <a:pt x="2651760" y="548640"/>
                    </a:moveTo>
                    <a:lnTo>
                      <a:pt x="1463040" y="548640"/>
                    </a:lnTo>
                    <a:lnTo>
                      <a:pt x="274320" y="548640"/>
                    </a:lnTo>
                    <a:lnTo>
                      <a:pt x="0" y="274320"/>
                    </a:lnTo>
                    <a:lnTo>
                      <a:pt x="274320" y="0"/>
                    </a:lnTo>
                    <a:lnTo>
                      <a:pt x="1463040" y="0"/>
                    </a:lnTo>
                    <a:lnTo>
                      <a:pt x="2651760" y="0"/>
                    </a:lnTo>
                    <a:lnTo>
                      <a:pt x="2926080" y="274320"/>
                    </a:lnTo>
                    <a:close/>
                  </a:path>
                </a:pathLst>
              </a:custGeom>
              <a:solidFill>
                <a:schemeClr val="tx1"/>
              </a:solidFill>
              <a:ln w="50800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non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32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Global Awareness</a:t>
                </a:r>
                <a:br>
                  <a:rPr lang="en-CA" sz="32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</a:br>
                <a:r>
                  <a:rPr lang="en-CA" sz="32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Micro-credential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744AEF5-36A9-4699-1694-8A2387677CF2}"/>
                  </a:ext>
                </a:extLst>
              </p:cNvPr>
              <p:cNvSpPr txBox="1"/>
              <p:nvPr/>
            </p:nvSpPr>
            <p:spPr>
              <a:xfrm>
                <a:off x="25593493" y="17298760"/>
                <a:ext cx="87075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30317"/>
                <a:r>
                  <a:rPr lang="en-CA" sz="2000" dirty="0">
                    <a:solidFill>
                      <a:srgbClr val="2E2464"/>
                    </a:solidFill>
                    <a:latin typeface="Forte Forward" pitchFamily="2" charset="0"/>
                    <a:ea typeface="Open Sans ExtraBold" panose="020B0906030804020204" pitchFamily="34" charset="0"/>
                    <a:cs typeface="Forte Forward" pitchFamily="2" charset="0"/>
                  </a:rPr>
                  <a:t>OUR</a:t>
                </a:r>
              </a:p>
              <a:p>
                <a:pPr algn="ctr" defTabSz="430317"/>
                <a:r>
                  <a:rPr lang="en-CA" sz="2000" dirty="0">
                    <a:solidFill>
                      <a:srgbClr val="2E2464"/>
                    </a:solidFill>
                    <a:latin typeface="Forte Forward" pitchFamily="2" charset="0"/>
                    <a:ea typeface="Open Sans ExtraBold" panose="020B0906030804020204" pitchFamily="34" charset="0"/>
                    <a:cs typeface="Forte Forward" pitchFamily="2" charset="0"/>
                  </a:rPr>
                  <a:t>LOGO</a:t>
                </a:r>
              </a:p>
            </p:txBody>
          </p:sp>
        </p:grpSp>
        <p:pic>
          <p:nvPicPr>
            <p:cNvPr id="213" name="Graphic 212">
              <a:extLst>
                <a:ext uri="{FF2B5EF4-FFF2-40B4-BE49-F238E27FC236}">
                  <a16:creationId xmlns:a16="http://schemas.microsoft.com/office/drawing/2014/main" id="{54D5EA68-FA2B-573E-57B1-DC0D9C0A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6813906" y="14720009"/>
              <a:ext cx="457200" cy="521207"/>
            </a:xfrm>
            <a:prstGeom prst="rect">
              <a:avLst/>
            </a:prstGeom>
          </p:spPr>
        </p:pic>
      </p:grpSp>
      <p:pic>
        <p:nvPicPr>
          <p:cNvPr id="215" name="Graphic 214">
            <a:extLst>
              <a:ext uri="{FF2B5EF4-FFF2-40B4-BE49-F238E27FC236}">
                <a16:creationId xmlns:a16="http://schemas.microsoft.com/office/drawing/2014/main" id="{B31C0E04-CF2F-7BA5-73CA-C7741BEF15D4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7630515" y="12646152"/>
            <a:ext cx="586477" cy="850392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392FF5D2-8FB8-B619-FF8F-FCEA0E7B1E24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7498557" y="14685498"/>
            <a:ext cx="850392" cy="850392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2C47E883-C7E1-E619-3086-19B53AD4A2E0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7498557" y="18736056"/>
            <a:ext cx="850392" cy="850392"/>
          </a:xfrm>
          <a:prstGeom prst="rect">
            <a:avLst/>
          </a:prstGeom>
        </p:spPr>
      </p:pic>
      <p:pic>
        <p:nvPicPr>
          <p:cNvPr id="221" name="Graphic 220">
            <a:extLst>
              <a:ext uri="{FF2B5EF4-FFF2-40B4-BE49-F238E27FC236}">
                <a16:creationId xmlns:a16="http://schemas.microsoft.com/office/drawing/2014/main" id="{09B3E3AD-2037-FCFD-6C1C-674C964E8FF7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7530053" y="16733126"/>
            <a:ext cx="787400" cy="850392"/>
          </a:xfrm>
          <a:prstGeom prst="rect">
            <a:avLst/>
          </a:prstGeom>
        </p:spPr>
      </p:pic>
      <p:pic>
        <p:nvPicPr>
          <p:cNvPr id="223" name="Graphic 222">
            <a:extLst>
              <a:ext uri="{FF2B5EF4-FFF2-40B4-BE49-F238E27FC236}">
                <a16:creationId xmlns:a16="http://schemas.microsoft.com/office/drawing/2014/main" id="{274C7DF2-511A-18E0-5DE1-102E209539E6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7498557" y="17771084"/>
            <a:ext cx="850392" cy="510235"/>
          </a:xfrm>
          <a:prstGeom prst="rect">
            <a:avLst/>
          </a:prstGeom>
        </p:spPr>
      </p:pic>
      <p:pic>
        <p:nvPicPr>
          <p:cNvPr id="224" name="Graphic 223">
            <a:extLst>
              <a:ext uri="{FF2B5EF4-FFF2-40B4-BE49-F238E27FC236}">
                <a16:creationId xmlns:a16="http://schemas.microsoft.com/office/drawing/2014/main" id="{AB67C0EF-0AF5-D8E1-54CD-6313F535A8CC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7550774" y="13695634"/>
            <a:ext cx="745958" cy="8503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25DC9EB-2FAF-268E-0D9F-CED5F71820EA}"/>
              </a:ext>
            </a:extLst>
          </p:cNvPr>
          <p:cNvGrpSpPr>
            <a:grpSpLocks noChangeAspect="1"/>
          </p:cNvGrpSpPr>
          <p:nvPr/>
        </p:nvGrpSpPr>
        <p:grpSpPr>
          <a:xfrm>
            <a:off x="14091301" y="19165895"/>
            <a:ext cx="685800" cy="343933"/>
            <a:chOff x="14091301" y="19165895"/>
            <a:chExt cx="685800" cy="343933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63A41BE-C771-9741-31E6-2167B8122AA0}"/>
                </a:ext>
              </a:extLst>
            </p:cNvPr>
            <p:cNvSpPr>
              <a:spLocks/>
            </p:cNvSpPr>
            <p:nvPr/>
          </p:nvSpPr>
          <p:spPr>
            <a:xfrm rot="16200000">
              <a:off x="14388481" y="18868715"/>
              <a:ext cx="91440" cy="685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D41AC2-CAFD-A516-21C7-6AD84A146071}"/>
                </a:ext>
              </a:extLst>
            </p:cNvPr>
            <p:cNvSpPr>
              <a:spLocks/>
            </p:cNvSpPr>
            <p:nvPr/>
          </p:nvSpPr>
          <p:spPr>
            <a:xfrm rot="16200000">
              <a:off x="14388481" y="18994961"/>
              <a:ext cx="91440" cy="685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6F47448-DA0D-AEC4-62DF-902B813BE10B}"/>
                </a:ext>
              </a:extLst>
            </p:cNvPr>
            <p:cNvSpPr>
              <a:spLocks/>
            </p:cNvSpPr>
            <p:nvPr/>
          </p:nvSpPr>
          <p:spPr>
            <a:xfrm rot="16200000">
              <a:off x="14388481" y="19121208"/>
              <a:ext cx="91440" cy="685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FCA6139-7AE5-EF9E-C92A-15699C349FA3}"/>
              </a:ext>
            </a:extLst>
          </p:cNvPr>
          <p:cNvSpPr>
            <a:spLocks noChangeAspect="1"/>
          </p:cNvSpPr>
          <p:nvPr/>
        </p:nvSpPr>
        <p:spPr>
          <a:xfrm rot="16200000">
            <a:off x="14388481" y="18308850"/>
            <a:ext cx="9144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62A6BA-6178-4FA9-4720-7FB6F36AE79C}"/>
              </a:ext>
            </a:extLst>
          </p:cNvPr>
          <p:cNvGrpSpPr>
            <a:grpSpLocks noChangeAspect="1"/>
          </p:cNvGrpSpPr>
          <p:nvPr/>
        </p:nvGrpSpPr>
        <p:grpSpPr>
          <a:xfrm>
            <a:off x="14091301" y="18830797"/>
            <a:ext cx="685800" cy="217687"/>
            <a:chOff x="14091301" y="18830797"/>
            <a:chExt cx="685800" cy="217687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9441AD1-F9E9-8B35-8A24-EB2D73201BB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388481" y="18533617"/>
              <a:ext cx="91440" cy="685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C156313-B5C8-D261-49E1-1D9258D6727E}"/>
                </a:ext>
              </a:extLst>
            </p:cNvPr>
            <p:cNvSpPr>
              <a:spLocks/>
            </p:cNvSpPr>
            <p:nvPr/>
          </p:nvSpPr>
          <p:spPr>
            <a:xfrm rot="16200000">
              <a:off x="14388481" y="18659864"/>
              <a:ext cx="91440" cy="685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34" name="Ribbon: Tilted Down 233">
            <a:extLst>
              <a:ext uri="{FF2B5EF4-FFF2-40B4-BE49-F238E27FC236}">
                <a16:creationId xmlns:a16="http://schemas.microsoft.com/office/drawing/2014/main" id="{AAFC880E-F7DC-C560-C01B-2E44A16FB3C3}"/>
              </a:ext>
            </a:extLst>
          </p:cNvPr>
          <p:cNvSpPr>
            <a:spLocks noChangeAspect="1"/>
          </p:cNvSpPr>
          <p:nvPr/>
        </p:nvSpPr>
        <p:spPr>
          <a:xfrm>
            <a:off x="9208288" y="18874030"/>
            <a:ext cx="3594538" cy="640080"/>
          </a:xfrm>
          <a:prstGeom prst="ribbon">
            <a:avLst>
              <a:gd name="adj1" fmla="val 5016"/>
              <a:gd name="adj2" fmla="val 75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Badge Name</a:t>
            </a:r>
          </a:p>
        </p:txBody>
      </p:sp>
      <p:sp>
        <p:nvSpPr>
          <p:cNvPr id="243" name="Heptagon 242">
            <a:extLst>
              <a:ext uri="{FF2B5EF4-FFF2-40B4-BE49-F238E27FC236}">
                <a16:creationId xmlns:a16="http://schemas.microsoft.com/office/drawing/2014/main" id="{F81E6920-9C13-0C25-3519-CCA1DBD70C1C}"/>
              </a:ext>
            </a:extLst>
          </p:cNvPr>
          <p:cNvSpPr>
            <a:spLocks noChangeAspect="1"/>
          </p:cNvSpPr>
          <p:nvPr/>
        </p:nvSpPr>
        <p:spPr>
          <a:xfrm>
            <a:off x="1047615" y="9218626"/>
            <a:ext cx="2743200" cy="2743200"/>
          </a:xfrm>
          <a:prstGeom prst="heptagon">
            <a:avLst/>
          </a:prstGeom>
          <a:solidFill>
            <a:schemeClr val="tx1"/>
          </a:solidFill>
          <a:ln w="508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4" name="Google Shape;54;p13">
            <a:extLst>
              <a:ext uri="{FF2B5EF4-FFF2-40B4-BE49-F238E27FC236}">
                <a16:creationId xmlns:a16="http://schemas.microsoft.com/office/drawing/2014/main" id="{587487EF-8561-4953-1669-C6821CB8CBB0}"/>
              </a:ext>
            </a:extLst>
          </p:cNvPr>
          <p:cNvSpPr>
            <a:spLocks noChangeAspect="1"/>
          </p:cNvSpPr>
          <p:nvPr/>
        </p:nvSpPr>
        <p:spPr>
          <a:xfrm>
            <a:off x="1047615" y="5927566"/>
            <a:ext cx="2743200" cy="24688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50800" cap="flat" cmpd="thickThin">
            <a:solidFill>
              <a:schemeClr val="bg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sz="2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6A4240-50E0-6A24-CA5A-4291254CF920}"/>
              </a:ext>
            </a:extLst>
          </p:cNvPr>
          <p:cNvGrpSpPr>
            <a:grpSpLocks noChangeAspect="1"/>
          </p:cNvGrpSpPr>
          <p:nvPr/>
        </p:nvGrpSpPr>
        <p:grpSpPr>
          <a:xfrm>
            <a:off x="9542517" y="17320111"/>
            <a:ext cx="2926080" cy="548640"/>
            <a:chOff x="9583179" y="17413839"/>
            <a:chExt cx="2926080" cy="548640"/>
          </a:xfrm>
        </p:grpSpPr>
        <p:sp>
          <p:nvSpPr>
            <p:cNvPr id="40" name="Google Shape;101;p15">
              <a:extLst>
                <a:ext uri="{FF2B5EF4-FFF2-40B4-BE49-F238E27FC236}">
                  <a16:creationId xmlns:a16="http://schemas.microsoft.com/office/drawing/2014/main" id="{05C198B8-2207-1381-E5A8-9B081D3CD7B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9583179" y="17413839"/>
              <a:ext cx="2926080" cy="548640"/>
            </a:xfrm>
            <a:prstGeom prst="trapezoid">
              <a:avLst>
                <a:gd name="adj" fmla="val 25000"/>
              </a:avLst>
            </a:prstGeom>
            <a:solidFill>
              <a:schemeClr val="tx1"/>
            </a:solidFill>
            <a:ln w="508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endParaRPr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95A2604-66CC-916B-4BC5-C519D02B22CB}"/>
                </a:ext>
              </a:extLst>
            </p:cNvPr>
            <p:cNvSpPr txBox="1"/>
            <p:nvPr/>
          </p:nvSpPr>
          <p:spPr>
            <a:xfrm>
              <a:off x="9720338" y="17426549"/>
              <a:ext cx="26517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28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91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6DFC-1BB7-2CCA-42C9-85739665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Badge Image Gallery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11064-F302-0702-A5BA-8C1EB57B4366}"/>
              </a:ext>
            </a:extLst>
          </p:cNvPr>
          <p:cNvSpPr>
            <a:spLocks noChangeAspect="1"/>
          </p:cNvSpPr>
          <p:nvPr/>
        </p:nvSpPr>
        <p:spPr>
          <a:xfrm>
            <a:off x="24374177" y="12384386"/>
            <a:ext cx="5486400" cy="5486400"/>
          </a:xfrm>
          <a:prstGeom prst="rect">
            <a:avLst/>
          </a:prstGeom>
          <a:solidFill>
            <a:schemeClr val="tx1">
              <a:lumMod val="75000"/>
              <a:alpha val="33000"/>
            </a:schemeClr>
          </a:solidFill>
          <a:ln w="9525" cap="flat" cmpd="sng">
            <a:noFill/>
            <a:prstDash val="lg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912E3-CC21-ED97-F8CE-CA5364CF8CBB}"/>
              </a:ext>
            </a:extLst>
          </p:cNvPr>
          <p:cNvSpPr>
            <a:spLocks noChangeAspect="1"/>
          </p:cNvSpPr>
          <p:nvPr/>
        </p:nvSpPr>
        <p:spPr>
          <a:xfrm>
            <a:off x="16659125" y="12384386"/>
            <a:ext cx="5486400" cy="5486400"/>
          </a:xfrm>
          <a:prstGeom prst="rect">
            <a:avLst/>
          </a:prstGeom>
          <a:solidFill>
            <a:schemeClr val="tx1">
              <a:lumMod val="75000"/>
              <a:alpha val="33000"/>
            </a:schemeClr>
          </a:solidFill>
          <a:ln w="9525" cap="flat" cmpd="sng">
            <a:noFill/>
            <a:prstDash val="lg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FBDFC-234F-8F01-C4C7-20E2DAA62143}"/>
              </a:ext>
            </a:extLst>
          </p:cNvPr>
          <p:cNvSpPr>
            <a:spLocks noChangeAspect="1"/>
          </p:cNvSpPr>
          <p:nvPr/>
        </p:nvSpPr>
        <p:spPr>
          <a:xfrm>
            <a:off x="8944074" y="12384386"/>
            <a:ext cx="5486400" cy="5486400"/>
          </a:xfrm>
          <a:prstGeom prst="rect">
            <a:avLst/>
          </a:prstGeom>
          <a:solidFill>
            <a:schemeClr val="tx1">
              <a:lumMod val="75000"/>
              <a:alpha val="33000"/>
            </a:schemeClr>
          </a:solidFill>
          <a:ln w="9525" cap="flat" cmpd="sng">
            <a:noFill/>
            <a:prstDash val="lg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5E014-B7CB-B224-9E97-D0F266D37623}"/>
              </a:ext>
            </a:extLst>
          </p:cNvPr>
          <p:cNvSpPr>
            <a:spLocks noChangeAspect="1"/>
          </p:cNvSpPr>
          <p:nvPr/>
        </p:nvSpPr>
        <p:spPr>
          <a:xfrm>
            <a:off x="1229023" y="12384386"/>
            <a:ext cx="5486400" cy="5486400"/>
          </a:xfrm>
          <a:prstGeom prst="rect">
            <a:avLst/>
          </a:prstGeom>
          <a:solidFill>
            <a:schemeClr val="tx1">
              <a:lumMod val="75000"/>
              <a:alpha val="33000"/>
            </a:schemeClr>
          </a:solidFill>
          <a:ln w="9525" cap="flat" cmpd="sng">
            <a:noFill/>
            <a:prstDash val="lg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7BC2DE-9F4A-CBAC-7FC4-2D13D3BE7D2F}"/>
              </a:ext>
            </a:extLst>
          </p:cNvPr>
          <p:cNvSpPr>
            <a:spLocks noChangeAspect="1"/>
          </p:cNvSpPr>
          <p:nvPr/>
        </p:nvSpPr>
        <p:spPr>
          <a:xfrm>
            <a:off x="24374177" y="3309859"/>
            <a:ext cx="5486400" cy="5486400"/>
          </a:xfrm>
          <a:prstGeom prst="rect">
            <a:avLst/>
          </a:prstGeom>
          <a:solidFill>
            <a:schemeClr val="tx1">
              <a:lumMod val="75000"/>
              <a:alpha val="33000"/>
            </a:schemeClr>
          </a:solidFill>
          <a:ln w="9525" cap="flat" cmpd="sng">
            <a:noFill/>
            <a:prstDash val="lg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824E8-8C44-8C40-BCE1-6E427B3E223C}"/>
              </a:ext>
            </a:extLst>
          </p:cNvPr>
          <p:cNvSpPr>
            <a:spLocks noChangeAspect="1"/>
          </p:cNvSpPr>
          <p:nvPr/>
        </p:nvSpPr>
        <p:spPr>
          <a:xfrm>
            <a:off x="16659125" y="3309859"/>
            <a:ext cx="5486400" cy="5486400"/>
          </a:xfrm>
          <a:prstGeom prst="rect">
            <a:avLst/>
          </a:prstGeom>
          <a:solidFill>
            <a:schemeClr val="tx1">
              <a:lumMod val="75000"/>
              <a:alpha val="33000"/>
            </a:schemeClr>
          </a:solidFill>
          <a:ln w="9525" cap="flat" cmpd="sng">
            <a:noFill/>
            <a:prstDash val="lgDash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sX0" fmla="*/ 0 w 2286000"/>
                      <a:gd name="csY0" fmla="*/ 960120 h 1920240"/>
                      <a:gd name="csX1" fmla="*/ 244831 w 2286000"/>
                      <a:gd name="csY1" fmla="*/ 470459 h 1920240"/>
                      <a:gd name="csX2" fmla="*/ 480060 w 2286000"/>
                      <a:gd name="csY2" fmla="*/ 0 h 1920240"/>
                      <a:gd name="csX3" fmla="*/ 1169518 w 2286000"/>
                      <a:gd name="csY3" fmla="*/ 0 h 1920240"/>
                      <a:gd name="csX4" fmla="*/ 1805940 w 2286000"/>
                      <a:gd name="csY4" fmla="*/ 0 h 1920240"/>
                      <a:gd name="csX5" fmla="*/ 2045970 w 2286000"/>
                      <a:gd name="csY5" fmla="*/ 480060 h 1920240"/>
                      <a:gd name="csX6" fmla="*/ 2286000 w 2286000"/>
                      <a:gd name="csY6" fmla="*/ 960120 h 1920240"/>
                      <a:gd name="csX7" fmla="*/ 2060372 w 2286000"/>
                      <a:gd name="csY7" fmla="*/ 1411376 h 1920240"/>
                      <a:gd name="csX8" fmla="*/ 1805940 w 2286000"/>
                      <a:gd name="csY8" fmla="*/ 1920240 h 1920240"/>
                      <a:gd name="csX9" fmla="*/ 1156259 w 2286000"/>
                      <a:gd name="csY9" fmla="*/ 1920240 h 1920240"/>
                      <a:gd name="csX10" fmla="*/ 480060 w 2286000"/>
                      <a:gd name="csY10" fmla="*/ 1920240 h 1920240"/>
                      <a:gd name="csX11" fmla="*/ 249631 w 2286000"/>
                      <a:gd name="csY11" fmla="*/ 1459382 h 1920240"/>
                      <a:gd name="csX12" fmla="*/ 0 w 2286000"/>
                      <a:gd name="csY12" fmla="*/ 960120 h 192024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2286000" h="1920240" extrusionOk="0">
                        <a:moveTo>
                          <a:pt x="0" y="960120"/>
                        </a:moveTo>
                        <a:cubicBezTo>
                          <a:pt x="87374" y="758354"/>
                          <a:pt x="169504" y="584987"/>
                          <a:pt x="244831" y="470459"/>
                        </a:cubicBezTo>
                        <a:cubicBezTo>
                          <a:pt x="320157" y="355931"/>
                          <a:pt x="367833" y="199665"/>
                          <a:pt x="480060" y="0"/>
                        </a:cubicBezTo>
                        <a:cubicBezTo>
                          <a:pt x="800941" y="10320"/>
                          <a:pt x="972684" y="25491"/>
                          <a:pt x="1169518" y="0"/>
                        </a:cubicBezTo>
                        <a:cubicBezTo>
                          <a:pt x="1366352" y="-25491"/>
                          <a:pt x="1541002" y="-17517"/>
                          <a:pt x="1805940" y="0"/>
                        </a:cubicBezTo>
                        <a:cubicBezTo>
                          <a:pt x="1874714" y="130534"/>
                          <a:pt x="1971632" y="315116"/>
                          <a:pt x="2045970" y="480060"/>
                        </a:cubicBezTo>
                        <a:cubicBezTo>
                          <a:pt x="2120308" y="645004"/>
                          <a:pt x="2167182" y="777396"/>
                          <a:pt x="2286000" y="960120"/>
                        </a:cubicBezTo>
                        <a:cubicBezTo>
                          <a:pt x="2201185" y="1078508"/>
                          <a:pt x="2132037" y="1308204"/>
                          <a:pt x="2060372" y="1411376"/>
                        </a:cubicBezTo>
                        <a:cubicBezTo>
                          <a:pt x="1988707" y="1514548"/>
                          <a:pt x="1846563" y="1783430"/>
                          <a:pt x="1805940" y="1920240"/>
                        </a:cubicBezTo>
                        <a:cubicBezTo>
                          <a:pt x="1597231" y="1935366"/>
                          <a:pt x="1360110" y="1909672"/>
                          <a:pt x="1156259" y="1920240"/>
                        </a:cubicBezTo>
                        <a:cubicBezTo>
                          <a:pt x="952408" y="1930808"/>
                          <a:pt x="815742" y="1934653"/>
                          <a:pt x="480060" y="1920240"/>
                        </a:cubicBezTo>
                        <a:cubicBezTo>
                          <a:pt x="431020" y="1821969"/>
                          <a:pt x="322589" y="1574127"/>
                          <a:pt x="249631" y="1459382"/>
                        </a:cubicBezTo>
                        <a:cubicBezTo>
                          <a:pt x="176673" y="1344637"/>
                          <a:pt x="122680" y="1159731"/>
                          <a:pt x="0" y="9601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vert="horz" wrap="square" lIns="0" tIns="0" rIns="0" bIns="0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endParaRPr lang="en-CA" sz="28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B061C-C3BA-91E1-403E-10277400338E}"/>
              </a:ext>
            </a:extLst>
          </p:cNvPr>
          <p:cNvSpPr txBox="1"/>
          <p:nvPr/>
        </p:nvSpPr>
        <p:spPr>
          <a:xfrm>
            <a:off x="7114585" y="3419426"/>
            <a:ext cx="93130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000" b="1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EXPORT:</a:t>
            </a:r>
          </a:p>
          <a:p>
            <a:pPr defTabSz="430317"/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Make BG 100% transparent </a:t>
            </a:r>
          </a:p>
          <a:p>
            <a:pPr defTabSz="430317"/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Group image elements (NB: lock aspect ratio!)</a:t>
            </a:r>
          </a:p>
          <a:p>
            <a:pPr defTabSz="430317"/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Save as Picture (PNG) </a:t>
            </a:r>
            <a:r>
              <a:rPr lang="en-CA" sz="2000" dirty="0">
                <a:solidFill>
                  <a:srgbClr val="2E2464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for print/PPT version (6” ~</a:t>
            </a:r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 2000 x 2000); then resize to </a:t>
            </a:r>
            <a:b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500 x 500 using image editing program for smaller upload version</a:t>
            </a:r>
          </a:p>
          <a:p>
            <a:pPr defTabSz="430317"/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OR:</a:t>
            </a:r>
            <a:b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F</a:t>
            </a:r>
            <a:r>
              <a:rPr lang="en-CA" sz="2000" dirty="0">
                <a:solidFill>
                  <a:srgbClr val="2E2464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or smaller upload version (c. 500x500) r</a:t>
            </a:r>
            <a:r>
              <a:rPr lang="en-CA" sz="20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esize badge to 1.5” as below, refit text &amp; borders (÷4), then Save as Picture (PNG)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F26DB-1EFA-3602-9FD4-A7E3E230BE54}"/>
              </a:ext>
            </a:extLst>
          </p:cNvPr>
          <p:cNvSpPr txBox="1"/>
          <p:nvPr/>
        </p:nvSpPr>
        <p:spPr>
          <a:xfrm rot="16200000">
            <a:off x="-1721987" y="5883367"/>
            <a:ext cx="548640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430317"/>
            <a:r>
              <a:rPr lang="en-CA" sz="18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6 inches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0897C9-FB79-533E-6C0D-826902C79B22}"/>
              </a:ext>
            </a:extLst>
          </p:cNvPr>
          <p:cNvSpPr txBox="1"/>
          <p:nvPr/>
        </p:nvSpPr>
        <p:spPr>
          <a:xfrm>
            <a:off x="7538086" y="8891432"/>
            <a:ext cx="137160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430317"/>
            <a:r>
              <a:rPr lang="en-CA" sz="18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1.5 inches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FDF5A6-E9EF-4437-AA28-B27A8EFB1802}"/>
              </a:ext>
            </a:extLst>
          </p:cNvPr>
          <p:cNvSpPr txBox="1"/>
          <p:nvPr/>
        </p:nvSpPr>
        <p:spPr>
          <a:xfrm rot="16200000">
            <a:off x="6665956" y="8035360"/>
            <a:ext cx="137160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430317"/>
            <a:r>
              <a:rPr lang="en-CA" sz="18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1.5 inches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5F1729-42D4-1855-94B4-947ED56423E1}"/>
              </a:ext>
            </a:extLst>
          </p:cNvPr>
          <p:cNvSpPr txBox="1"/>
          <p:nvPr/>
        </p:nvSpPr>
        <p:spPr>
          <a:xfrm>
            <a:off x="1197491" y="8811233"/>
            <a:ext cx="548640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430317"/>
            <a:r>
              <a:rPr lang="en-CA" sz="1800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6 inches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1A9DEB-8D01-6DC3-B098-04EBAAB70388}"/>
              </a:ext>
            </a:extLst>
          </p:cNvPr>
          <p:cNvGrpSpPr>
            <a:grpSpLocks noChangeAspect="1"/>
          </p:cNvGrpSpPr>
          <p:nvPr/>
        </p:nvGrpSpPr>
        <p:grpSpPr>
          <a:xfrm>
            <a:off x="7543800" y="7516368"/>
            <a:ext cx="1371600" cy="1371600"/>
            <a:chOff x="24308767" y="13633656"/>
            <a:chExt cx="5486400" cy="5486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68BA12D-9DF8-579F-DF95-404D977959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08767" y="13633656"/>
              <a:ext cx="5486400" cy="5486400"/>
              <a:chOff x="23285669" y="13188428"/>
              <a:chExt cx="5486400" cy="5486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9BCAA7-5791-45A7-6849-77B1F298E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85669" y="13188428"/>
                <a:ext cx="5486400" cy="5486400"/>
              </a:xfrm>
              <a:prstGeom prst="rect">
                <a:avLst/>
              </a:prstGeom>
              <a:solidFill>
                <a:schemeClr val="tx1">
                  <a:lumMod val="75000"/>
                  <a:alpha val="33000"/>
                </a:schemeClr>
              </a:solidFill>
              <a:ln w="9525" cap="flat" cmpd="sng">
                <a:noFill/>
                <a:prstDash val="lgDash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endParaRPr lang="en-CA" sz="2800" b="1" ker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Google Shape;54;p13">
                <a:extLst>
                  <a:ext uri="{FF2B5EF4-FFF2-40B4-BE49-F238E27FC236}">
                    <a16:creationId xmlns:a16="http://schemas.microsoft.com/office/drawing/2014/main" id="{A0C48DC4-D411-273B-F877-616BDD3E34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3742869" y="13645628"/>
                <a:ext cx="4572000" cy="45720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50800" cap="flat" cmpd="thickThin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vert270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endParaRPr sz="28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61" name="Graphic 60" descr="Earth globe: Americas with solid fill">
                <a:extLst>
                  <a:ext uri="{FF2B5EF4-FFF2-40B4-BE49-F238E27FC236}">
                    <a16:creationId xmlns:a16="http://schemas.microsoft.com/office/drawing/2014/main" id="{12BD5CB7-8856-A24C-8011-2818D3AEA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702989" y="14270579"/>
                <a:ext cx="2651760" cy="2651760"/>
              </a:xfrm>
              <a:prstGeom prst="rect">
                <a:avLst/>
              </a:prstGeom>
            </p:spPr>
          </p:pic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AE5545C-9542-B158-BB25-7662772D616A}"/>
                  </a:ext>
                </a:extLst>
              </p:cNvPr>
              <p:cNvSpPr/>
              <p:nvPr/>
            </p:nvSpPr>
            <p:spPr>
              <a:xfrm>
                <a:off x="23331389" y="16229915"/>
                <a:ext cx="5394960" cy="1051560"/>
              </a:xfrm>
              <a:custGeom>
                <a:avLst/>
                <a:gdLst>
                  <a:gd name="csX0" fmla="*/ 2651760 w 2926080"/>
                  <a:gd name="csY0" fmla="*/ 548640 h 548640"/>
                  <a:gd name="csX1" fmla="*/ 1463040 w 2926080"/>
                  <a:gd name="csY1" fmla="*/ 548640 h 548640"/>
                  <a:gd name="csX2" fmla="*/ 274320 w 2926080"/>
                  <a:gd name="csY2" fmla="*/ 548640 h 548640"/>
                  <a:gd name="csX3" fmla="*/ 0 w 2926080"/>
                  <a:gd name="csY3" fmla="*/ 274320 h 548640"/>
                  <a:gd name="csX4" fmla="*/ 274320 w 2926080"/>
                  <a:gd name="csY4" fmla="*/ 0 h 548640"/>
                  <a:gd name="csX5" fmla="*/ 1463040 w 2926080"/>
                  <a:gd name="csY5" fmla="*/ 0 h 548640"/>
                  <a:gd name="csX6" fmla="*/ 2651760 w 2926080"/>
                  <a:gd name="csY6" fmla="*/ 0 h 548640"/>
                  <a:gd name="csX7" fmla="*/ 2926080 w 2926080"/>
                  <a:gd name="csY7" fmla="*/ 274320 h 548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926080" h="548640">
                    <a:moveTo>
                      <a:pt x="2651760" y="548640"/>
                    </a:moveTo>
                    <a:lnTo>
                      <a:pt x="1463040" y="548640"/>
                    </a:lnTo>
                    <a:lnTo>
                      <a:pt x="274320" y="548640"/>
                    </a:lnTo>
                    <a:lnTo>
                      <a:pt x="0" y="274320"/>
                    </a:lnTo>
                    <a:lnTo>
                      <a:pt x="274320" y="0"/>
                    </a:lnTo>
                    <a:lnTo>
                      <a:pt x="1463040" y="0"/>
                    </a:lnTo>
                    <a:lnTo>
                      <a:pt x="2651760" y="0"/>
                    </a:lnTo>
                    <a:lnTo>
                      <a:pt x="2926080" y="27432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non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8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Global Awareness</a:t>
                </a:r>
                <a:br>
                  <a:rPr lang="en-CA" sz="8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</a:br>
                <a:r>
                  <a:rPr lang="en-CA" sz="8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Micro-credential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F279FEA-95B3-3530-D360-AB2A11CA4986}"/>
                  </a:ext>
                </a:extLst>
              </p:cNvPr>
              <p:cNvSpPr txBox="1"/>
              <p:nvPr/>
            </p:nvSpPr>
            <p:spPr>
              <a:xfrm>
                <a:off x="25319701" y="17171388"/>
                <a:ext cx="1418336" cy="9848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30317"/>
                <a:r>
                  <a:rPr lang="en-CA" sz="500" dirty="0">
                    <a:solidFill>
                      <a:srgbClr val="2E2464"/>
                    </a:solidFill>
                    <a:latin typeface="Forte Forward" pitchFamily="2" charset="0"/>
                    <a:ea typeface="Open Sans ExtraBold" panose="020B0906030804020204" pitchFamily="34" charset="0"/>
                    <a:cs typeface="Forte Forward" pitchFamily="2" charset="0"/>
                  </a:rPr>
                  <a:t>OUR</a:t>
                </a:r>
              </a:p>
              <a:p>
                <a:pPr algn="ctr" defTabSz="430317"/>
                <a:r>
                  <a:rPr lang="en-CA" sz="500" dirty="0">
                    <a:solidFill>
                      <a:srgbClr val="2E2464"/>
                    </a:solidFill>
                    <a:latin typeface="Forte Forward" pitchFamily="2" charset="0"/>
                    <a:ea typeface="Open Sans ExtraBold" panose="020B0906030804020204" pitchFamily="34" charset="0"/>
                    <a:cs typeface="Forte Forward" pitchFamily="2" charset="0"/>
                  </a:rPr>
                  <a:t>LOGO</a:t>
                </a:r>
              </a:p>
            </p:txBody>
          </p:sp>
        </p:grp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2384D3F0-E3CC-3F4A-CAE1-B639C9C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13906" y="14310106"/>
              <a:ext cx="457200" cy="52120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626201-1FB5-1510-3416-190BE8B97505}"/>
              </a:ext>
            </a:extLst>
          </p:cNvPr>
          <p:cNvGrpSpPr>
            <a:grpSpLocks noChangeAspect="1"/>
          </p:cNvGrpSpPr>
          <p:nvPr/>
        </p:nvGrpSpPr>
        <p:grpSpPr>
          <a:xfrm>
            <a:off x="1197864" y="3310128"/>
            <a:ext cx="5486400" cy="5486400"/>
            <a:chOff x="24308767" y="14043559"/>
            <a:chExt cx="5486400" cy="5486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195079-F03B-61F4-1576-01DDB57301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08767" y="14043559"/>
              <a:ext cx="5486400" cy="5486400"/>
              <a:chOff x="23285669" y="13188428"/>
              <a:chExt cx="5486400" cy="54864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5C1AB2-BB6B-3885-D459-7BED1865D4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85669" y="13188428"/>
                <a:ext cx="5486400" cy="5486400"/>
              </a:xfrm>
              <a:prstGeom prst="rect">
                <a:avLst/>
              </a:prstGeom>
              <a:solidFill>
                <a:schemeClr val="tx1">
                  <a:lumMod val="75000"/>
                  <a:alpha val="33000"/>
                </a:schemeClr>
              </a:solidFill>
              <a:ln w="9525" cap="flat" cmpd="sng">
                <a:noFill/>
                <a:prstDash val="lgDash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endParaRPr lang="en-CA" sz="2800" b="1" ker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Google Shape;54;p13">
                <a:extLst>
                  <a:ext uri="{FF2B5EF4-FFF2-40B4-BE49-F238E27FC236}">
                    <a16:creationId xmlns:a16="http://schemas.microsoft.com/office/drawing/2014/main" id="{874A4AD1-79D9-68B7-4516-DF12DE45F8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3742869" y="13645628"/>
                <a:ext cx="4572000" cy="45720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203200" cap="flat" cmpd="thickThin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vert270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endParaRPr sz="28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21" name="Graphic 20" descr="Earth globe: Americas with solid fill">
                <a:extLst>
                  <a:ext uri="{FF2B5EF4-FFF2-40B4-BE49-F238E27FC236}">
                    <a16:creationId xmlns:a16="http://schemas.microsoft.com/office/drawing/2014/main" id="{FE183022-FF87-D1FA-3ACE-5E29AEBF7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702989" y="14270579"/>
                <a:ext cx="2651760" cy="2651760"/>
              </a:xfrm>
              <a:prstGeom prst="rect">
                <a:avLst/>
              </a:prstGeom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290AB0-6227-D2CA-4A71-9D3F32276814}"/>
                  </a:ext>
                </a:extLst>
              </p:cNvPr>
              <p:cNvSpPr/>
              <p:nvPr/>
            </p:nvSpPr>
            <p:spPr>
              <a:xfrm>
                <a:off x="23331389" y="16229915"/>
                <a:ext cx="5394960" cy="1051560"/>
              </a:xfrm>
              <a:custGeom>
                <a:avLst/>
                <a:gdLst>
                  <a:gd name="csX0" fmla="*/ 2651760 w 2926080"/>
                  <a:gd name="csY0" fmla="*/ 548640 h 548640"/>
                  <a:gd name="csX1" fmla="*/ 1463040 w 2926080"/>
                  <a:gd name="csY1" fmla="*/ 548640 h 548640"/>
                  <a:gd name="csX2" fmla="*/ 274320 w 2926080"/>
                  <a:gd name="csY2" fmla="*/ 548640 h 548640"/>
                  <a:gd name="csX3" fmla="*/ 0 w 2926080"/>
                  <a:gd name="csY3" fmla="*/ 274320 h 548640"/>
                  <a:gd name="csX4" fmla="*/ 274320 w 2926080"/>
                  <a:gd name="csY4" fmla="*/ 0 h 548640"/>
                  <a:gd name="csX5" fmla="*/ 1463040 w 2926080"/>
                  <a:gd name="csY5" fmla="*/ 0 h 548640"/>
                  <a:gd name="csX6" fmla="*/ 2651760 w 2926080"/>
                  <a:gd name="csY6" fmla="*/ 0 h 548640"/>
                  <a:gd name="csX7" fmla="*/ 2926080 w 2926080"/>
                  <a:gd name="csY7" fmla="*/ 274320 h 548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926080" h="548640">
                    <a:moveTo>
                      <a:pt x="2651760" y="548640"/>
                    </a:moveTo>
                    <a:lnTo>
                      <a:pt x="1463040" y="548640"/>
                    </a:lnTo>
                    <a:lnTo>
                      <a:pt x="274320" y="548640"/>
                    </a:lnTo>
                    <a:lnTo>
                      <a:pt x="0" y="274320"/>
                    </a:lnTo>
                    <a:lnTo>
                      <a:pt x="274320" y="0"/>
                    </a:lnTo>
                    <a:lnTo>
                      <a:pt x="1463040" y="0"/>
                    </a:lnTo>
                    <a:lnTo>
                      <a:pt x="2651760" y="0"/>
                    </a:lnTo>
                    <a:lnTo>
                      <a:pt x="2926080" y="274320"/>
                    </a:lnTo>
                    <a:close/>
                  </a:path>
                </a:pathLst>
              </a:custGeom>
              <a:solidFill>
                <a:schemeClr val="tx1"/>
              </a:solidFill>
              <a:ln w="50800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non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32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Global Awareness</a:t>
                </a:r>
                <a:br>
                  <a:rPr lang="en-CA" sz="32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</a:br>
                <a:r>
                  <a:rPr lang="en-CA" sz="32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Micro-credential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85470F-DB7D-91F8-2E6B-ED79C1E35F09}"/>
                  </a:ext>
                </a:extLst>
              </p:cNvPr>
              <p:cNvSpPr txBox="1"/>
              <p:nvPr/>
            </p:nvSpPr>
            <p:spPr>
              <a:xfrm>
                <a:off x="25593493" y="17298760"/>
                <a:ext cx="87075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30317"/>
                <a:r>
                  <a:rPr lang="en-CA" sz="2000" dirty="0">
                    <a:solidFill>
                      <a:srgbClr val="2E2464"/>
                    </a:solidFill>
                    <a:latin typeface="Forte Forward" pitchFamily="2" charset="0"/>
                    <a:ea typeface="Open Sans ExtraBold" panose="020B0906030804020204" pitchFamily="34" charset="0"/>
                    <a:cs typeface="Forte Forward" pitchFamily="2" charset="0"/>
                  </a:rPr>
                  <a:t>OUR</a:t>
                </a:r>
              </a:p>
              <a:p>
                <a:pPr algn="ctr" defTabSz="430317"/>
                <a:r>
                  <a:rPr lang="en-CA" sz="2000" dirty="0">
                    <a:solidFill>
                      <a:srgbClr val="2E2464"/>
                    </a:solidFill>
                    <a:latin typeface="Forte Forward" pitchFamily="2" charset="0"/>
                    <a:ea typeface="Open Sans ExtraBold" panose="020B0906030804020204" pitchFamily="34" charset="0"/>
                    <a:cs typeface="Forte Forward" pitchFamily="2" charset="0"/>
                  </a:rPr>
                  <a:t>LOGO</a:t>
                </a:r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9E9065E-90E9-100D-C3FF-E334BB0F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13906" y="14720009"/>
              <a:ext cx="457200" cy="521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75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AFF7-1F1B-72BB-D10E-78827F124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9F2C97-264F-D59B-B862-4BB6202C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00" y="-2645607"/>
            <a:ext cx="26625282" cy="263273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1F497-0DB1-A5F4-2028-2D610581074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4196137" y="18238360"/>
            <a:ext cx="1710653" cy="1539414"/>
          </a:xfrm>
          <a:prstGeom prst="rect">
            <a:avLst/>
          </a:prstGeom>
        </p:spPr>
        <p:txBody>
          <a:bodyPr/>
          <a:lstStyle/>
          <a:p>
            <a:pPr defTabSz="2850848">
              <a:buClr>
                <a:srgbClr val="000000"/>
              </a:buClr>
            </a:pPr>
            <a:fld id="{00000000-1234-1234-1234-123412341234}" type="slidenum">
              <a:rPr lang="en" sz="1694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2850848">
                <a:buClr>
                  <a:srgbClr val="000000"/>
                </a:buClr>
              </a:pPr>
              <a:t>12</a:t>
            </a:fld>
            <a:endParaRPr lang="en" sz="1694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8E24F-06A5-239A-61BC-36968C38C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78" y="6271070"/>
            <a:ext cx="19928571" cy="5540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9FA23-AF08-31E7-301C-1BDE6A72D335}"/>
              </a:ext>
            </a:extLst>
          </p:cNvPr>
          <p:cNvSpPr txBox="1"/>
          <p:nvPr/>
        </p:nvSpPr>
        <p:spPr>
          <a:xfrm>
            <a:off x="1973385" y="15192297"/>
            <a:ext cx="261561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US" sz="6000" dirty="0">
                <a:ln w="57150">
                  <a:noFill/>
                </a:ln>
                <a:solidFill>
                  <a:srgbClr val="00739A"/>
                </a:solidFill>
                <a:latin typeface="Montserrat SemiBold" panose="00000700000000000000" pitchFamily="2" charset="0"/>
              </a:rPr>
              <a:t>don@learningagents.ca</a:t>
            </a:r>
          </a:p>
          <a:p>
            <a:pPr algn="ctr" defTabSz="430317"/>
            <a:r>
              <a:rPr lang="en-US" sz="6000" dirty="0">
                <a:ln w="57150">
                  <a:noFill/>
                </a:ln>
                <a:solidFill>
                  <a:srgbClr val="00739A"/>
                </a:solidFill>
                <a:latin typeface="Montserrat SemiBold" panose="00000700000000000000" pitchFamily="2" charset="0"/>
              </a:rPr>
              <a:t>bit.ly/</a:t>
            </a:r>
            <a:r>
              <a:rPr lang="en-US" sz="6000" dirty="0" err="1">
                <a:ln w="57150">
                  <a:noFill/>
                </a:ln>
                <a:solidFill>
                  <a:srgbClr val="00739A"/>
                </a:solidFill>
                <a:latin typeface="Montserrat SemiBold" panose="00000700000000000000" pitchFamily="2" charset="0"/>
              </a:rPr>
              <a:t>DonPresantPortfolio</a:t>
            </a:r>
            <a:endParaRPr lang="en-US" sz="6000" dirty="0">
              <a:ln w="57150">
                <a:noFill/>
              </a:ln>
              <a:solidFill>
                <a:srgbClr val="00739A"/>
              </a:solidFill>
              <a:latin typeface="Montserrat SemiBold" panose="00000700000000000000" pitchFamily="2" charset="0"/>
            </a:endParaRPr>
          </a:p>
          <a:p>
            <a:pPr algn="ctr" defTabSz="430317"/>
            <a:endParaRPr lang="en-US" sz="6000" dirty="0">
              <a:ln w="57150">
                <a:noFill/>
              </a:ln>
              <a:solidFill>
                <a:srgbClr val="00739A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9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20414601" y="3328458"/>
            <a:ext cx="8778240" cy="7530246"/>
          </a:xfrm>
          <a:prstGeom prst="rect">
            <a:avLst/>
          </a:prstGeom>
          <a:noFill/>
          <a:ln w="9525" cap="flat" cmpd="sng">
            <a:gradFill flip="none" rotWithShape="1">
              <a:gsLst>
                <a:gs pos="60000">
                  <a:schemeClr val="accent1">
                    <a:lumMod val="5000"/>
                    <a:lumOff val="95000"/>
                  </a:schemeClr>
                </a:gs>
                <a:gs pos="84000">
                  <a:schemeClr val="accent1"/>
                </a:gs>
              </a:gsLst>
              <a:lin ang="135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172122" rIns="344245" bIns="172122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Challenge #__</a:t>
            </a:r>
          </a:p>
          <a:p>
            <a:pPr algn="ctr" defTabSz="2850848">
              <a:spcBef>
                <a:spcPts val="565"/>
              </a:spcBef>
              <a:spcAft>
                <a:spcPts val="1694"/>
              </a:spcAft>
              <a:buClr>
                <a:srgbClr val="000000"/>
              </a:buClr>
            </a:pPr>
            <a:r>
              <a:rPr lang="en" sz="3012" b="1" dirty="0">
                <a:solidFill>
                  <a:srgbClr val="2E2464"/>
                </a:solidFill>
                <a:latin typeface="Open Sans"/>
                <a:sym typeface="Arial"/>
              </a:rPr>
              <a:t>“Skills” badges for Organizations </a:t>
            </a:r>
            <a:endParaRPr sz="3012" b="1" dirty="0">
              <a:solidFill>
                <a:srgbClr val="2E2464"/>
              </a:solidFill>
              <a:latin typeface="Open Sans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Design a badge system that SMEs and other “learning organizations” can use to develop and be recognised for standards, practices  and achievements. This can be at various levels of maturity: awareness, commitment, development, </a:t>
            </a:r>
            <a:r>
              <a:rPr lang="en" sz="3012" dirty="0">
                <a:solidFill>
                  <a:prstClr val="black"/>
                </a:solidFill>
                <a:sym typeface="Arial"/>
              </a:rPr>
              <a:t>performance, leadership…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How is this use case the same as individual skills?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How is it different?</a:t>
            </a:r>
            <a:endParaRPr sz="3012" dirty="0">
              <a:solidFill>
                <a:prstClr val="black"/>
              </a:solidFill>
              <a:latin typeface="Open Sans"/>
              <a:sym typeface="Arial"/>
            </a:endParaRPr>
          </a:p>
        </p:txBody>
      </p:sp>
      <p:sp>
        <p:nvSpPr>
          <p:cNvPr id="2" name="Google Shape;121;p16">
            <a:extLst>
              <a:ext uri="{FF2B5EF4-FFF2-40B4-BE49-F238E27FC236}">
                <a16:creationId xmlns:a16="http://schemas.microsoft.com/office/drawing/2014/main" id="{488F46CF-65AA-C9AC-DDFA-0E7D5BCE85F2}"/>
              </a:ext>
            </a:extLst>
          </p:cNvPr>
          <p:cNvSpPr/>
          <p:nvPr/>
        </p:nvSpPr>
        <p:spPr>
          <a:xfrm>
            <a:off x="11155680" y="11613742"/>
            <a:ext cx="8778240" cy="7530246"/>
          </a:xfrm>
          <a:prstGeom prst="rect">
            <a:avLst/>
          </a:prstGeom>
          <a:noFill/>
          <a:ln w="9525" cap="flat" cmpd="sng">
            <a:gradFill flip="none" rotWithShape="1">
              <a:gsLst>
                <a:gs pos="60000">
                  <a:schemeClr val="accent1">
                    <a:lumMod val="5000"/>
                    <a:lumOff val="95000"/>
                  </a:schemeClr>
                </a:gs>
                <a:gs pos="84000">
                  <a:schemeClr val="accent1"/>
                </a:gs>
              </a:gsLst>
              <a:lin ang="135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172122" rIns="344245" bIns="172122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Challenge #__</a:t>
            </a:r>
          </a:p>
          <a:p>
            <a:pPr algn="ctr" defTabSz="2850848">
              <a:spcBef>
                <a:spcPts val="565"/>
              </a:spcBef>
              <a:spcAft>
                <a:spcPts val="1694"/>
              </a:spcAft>
              <a:buClr>
                <a:srgbClr val="000000"/>
              </a:buClr>
            </a:pPr>
            <a:r>
              <a:rPr lang="en-CA" sz="3012" b="1" dirty="0">
                <a:solidFill>
                  <a:srgbClr val="2E2464"/>
                </a:solidFill>
                <a:latin typeface="Open Sans"/>
                <a:sym typeface="Arial"/>
              </a:rPr>
              <a:t>Recognition of Semi-formal Programs</a:t>
            </a:r>
            <a:endParaRPr sz="3012" b="1" dirty="0">
              <a:solidFill>
                <a:srgbClr val="2E2464"/>
              </a:solidFill>
              <a:latin typeface="Open Sans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Design micro-credentials to make a semi-formal program within an organization or sector body more portable and widely accepted for employability, sectoral mobility and/or transferability to educational or professional contexts.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Focus on a specific use case, e.g. how can a semi-formal program that’s “fit for purpose” in a workplace context be “pre-evaluated” for transition into PSE or a profession? 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What are some key elements to consider?</a:t>
            </a:r>
          </a:p>
        </p:txBody>
      </p:sp>
      <p:sp>
        <p:nvSpPr>
          <p:cNvPr id="4" name="Google Shape;126;p16">
            <a:extLst>
              <a:ext uri="{FF2B5EF4-FFF2-40B4-BE49-F238E27FC236}">
                <a16:creationId xmlns:a16="http://schemas.microsoft.com/office/drawing/2014/main" id="{A0D6C4B7-F46C-428F-873B-7A85AA8511E4}"/>
              </a:ext>
            </a:extLst>
          </p:cNvPr>
          <p:cNvSpPr/>
          <p:nvPr/>
        </p:nvSpPr>
        <p:spPr>
          <a:xfrm>
            <a:off x="1601793" y="11613742"/>
            <a:ext cx="8778240" cy="7487322"/>
          </a:xfrm>
          <a:prstGeom prst="rect">
            <a:avLst/>
          </a:prstGeom>
          <a:noFill/>
          <a:ln w="9525" cap="flat" cmpd="sng">
            <a:gradFill flip="none" rotWithShape="1">
              <a:gsLst>
                <a:gs pos="60000">
                  <a:schemeClr val="accent1">
                    <a:lumMod val="5000"/>
                    <a:lumOff val="95000"/>
                  </a:schemeClr>
                </a:gs>
                <a:gs pos="84000">
                  <a:schemeClr val="accent1"/>
                </a:gs>
              </a:gsLst>
              <a:lin ang="135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172122" rIns="344245" bIns="172122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Challenge #__</a:t>
            </a:r>
          </a:p>
          <a:p>
            <a:pPr algn="ctr" defTabSz="2850848">
              <a:spcBef>
                <a:spcPts val="565"/>
              </a:spcBef>
              <a:spcAft>
                <a:spcPts val="1694"/>
              </a:spcAft>
              <a:buClr>
                <a:srgbClr val="000000"/>
              </a:buClr>
              <a:buSzPts val="1100"/>
            </a:pPr>
            <a:r>
              <a:rPr lang="en" sz="3012" b="1" dirty="0">
                <a:solidFill>
                  <a:srgbClr val="2E2464"/>
                </a:solidFill>
                <a:latin typeface="Open Sans"/>
                <a:sym typeface="Arial"/>
              </a:rPr>
              <a:t> “Reskilling” micro-credentials for Adults</a:t>
            </a:r>
            <a:endParaRPr sz="3012" b="1" dirty="0">
              <a:solidFill>
                <a:srgbClr val="2E2464"/>
              </a:solidFill>
              <a:latin typeface="Open Sans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3012" dirty="0">
                <a:solidFill>
                  <a:prstClr val="black"/>
                </a:solidFill>
                <a:latin typeface="Open Sans"/>
                <a:sym typeface="Arial"/>
              </a:rPr>
              <a:t>Design a credentialing system for mid-career transition that</a:t>
            </a: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 includes durable, transferable skills and highly specialized skills specific to a sector. “Adults” can be specifically defined as Newcomers, Indigenous, NEETs, etc.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Think beyond training to include more appreciative strategies </a:t>
            </a:r>
            <a:r>
              <a:rPr lang="en-US" sz="3012" dirty="0">
                <a:solidFill>
                  <a:prstClr val="black"/>
                </a:solidFill>
                <a:sym typeface="Arial"/>
              </a:rPr>
              <a:t>such </a:t>
            </a: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as Recognition of Prior (Experiential) Learning, applied &amp; work-based learning &amp; “informal apprenticeships” to make your program more engaging, accessible and agile.</a:t>
            </a:r>
          </a:p>
        </p:txBody>
      </p:sp>
      <p:sp>
        <p:nvSpPr>
          <p:cNvPr id="6" name="Google Shape;127;p16">
            <a:extLst>
              <a:ext uri="{FF2B5EF4-FFF2-40B4-BE49-F238E27FC236}">
                <a16:creationId xmlns:a16="http://schemas.microsoft.com/office/drawing/2014/main" id="{46757262-6CA2-3D89-F55F-F2A2A4DCA123}"/>
              </a:ext>
            </a:extLst>
          </p:cNvPr>
          <p:cNvSpPr txBox="1"/>
          <p:nvPr/>
        </p:nvSpPr>
        <p:spPr>
          <a:xfrm>
            <a:off x="0" y="1757082"/>
            <a:ext cx="31089600" cy="1263582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  <a:tileRect/>
            </a:gradFill>
          </a:ln>
        </p:spPr>
        <p:txBody>
          <a:bodyPr spcFirstLastPara="1" wrap="square" lIns="285031" tIns="285031" rIns="285031" bIns="285031" anchor="t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4000" dirty="0">
                <a:solidFill>
                  <a:srgbClr val="00739A"/>
                </a:solidFill>
                <a:latin typeface="Montserrat SemiBold"/>
                <a:sym typeface="Arial"/>
              </a:rPr>
              <a:t>Challenge your participants with human-centred use cases to spark creative thinking about recognition… </a:t>
            </a:r>
            <a:endParaRPr sz="4000" dirty="0">
              <a:solidFill>
                <a:srgbClr val="00739A"/>
              </a:solidFill>
              <a:latin typeface="Montserrat SemiBold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A9A69-5E4E-2DF2-1532-FE99A781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089600" cy="1376979"/>
          </a:xfrm>
        </p:spPr>
        <p:txBody>
          <a:bodyPr/>
          <a:lstStyle/>
          <a:p>
            <a:r>
              <a:rPr lang="en-CA" dirty="0">
                <a:sym typeface="Arial"/>
              </a:rPr>
              <a:t>Design Challenge Examples – adaptable… edit freely!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61DFA6-C3E9-62F7-20AF-64EB8EE84795}"/>
              </a:ext>
            </a:extLst>
          </p:cNvPr>
          <p:cNvGrpSpPr/>
          <p:nvPr/>
        </p:nvGrpSpPr>
        <p:grpSpPr>
          <a:xfrm>
            <a:off x="22326848" y="19324013"/>
            <a:ext cx="8704499" cy="712695"/>
            <a:chOff x="21040970" y="20531764"/>
            <a:chExt cx="9248530" cy="757238"/>
          </a:xfrm>
        </p:grpSpPr>
        <p:pic>
          <p:nvPicPr>
            <p:cNvPr id="11" name="Google Shape;74;p13">
              <a:extLst>
                <a:ext uri="{FF2B5EF4-FFF2-40B4-BE49-F238E27FC236}">
                  <a16:creationId xmlns:a16="http://schemas.microsoft.com/office/drawing/2014/main" id="{895167F6-BDF6-5470-692D-C3EBF10A2B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77;p13">
              <a:extLst>
                <a:ext uri="{FF2B5EF4-FFF2-40B4-BE49-F238E27FC236}">
                  <a16:creationId xmlns:a16="http://schemas.microsoft.com/office/drawing/2014/main" id="{B4404219-485D-2A1A-ABE8-84BED414C1D3}"/>
                </a:ext>
              </a:extLst>
            </p:cNvPr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ctr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126;p16">
            <a:extLst>
              <a:ext uri="{FF2B5EF4-FFF2-40B4-BE49-F238E27FC236}">
                <a16:creationId xmlns:a16="http://schemas.microsoft.com/office/drawing/2014/main" id="{B65693BD-540B-094A-D3D5-65D389DD5F89}"/>
              </a:ext>
            </a:extLst>
          </p:cNvPr>
          <p:cNvSpPr/>
          <p:nvPr/>
        </p:nvSpPr>
        <p:spPr>
          <a:xfrm>
            <a:off x="1601793" y="3328458"/>
            <a:ext cx="8778240" cy="7487322"/>
          </a:xfrm>
          <a:prstGeom prst="rect">
            <a:avLst/>
          </a:prstGeom>
          <a:noFill/>
          <a:ln w="9525" cap="flat" cmpd="sng">
            <a:gradFill flip="none" rotWithShape="1">
              <a:gsLst>
                <a:gs pos="60000">
                  <a:schemeClr val="accent1">
                    <a:lumMod val="5000"/>
                    <a:lumOff val="95000"/>
                  </a:schemeClr>
                </a:gs>
                <a:gs pos="84000">
                  <a:schemeClr val="accent1"/>
                </a:gs>
              </a:gsLst>
              <a:lin ang="135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172122" rIns="344245" bIns="172122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Challenge #__</a:t>
            </a:r>
          </a:p>
          <a:p>
            <a:pPr algn="ctr" defTabSz="2850848">
              <a:spcBef>
                <a:spcPts val="565"/>
              </a:spcBef>
              <a:spcAft>
                <a:spcPts val="1694"/>
              </a:spcAft>
              <a:buClr>
                <a:srgbClr val="000000"/>
              </a:buClr>
              <a:buSzPts val="1100"/>
            </a:pPr>
            <a:r>
              <a:rPr lang="en-US" sz="3012" b="1" dirty="0">
                <a:solidFill>
                  <a:srgbClr val="2E2464"/>
                </a:solidFill>
                <a:sym typeface="Arial"/>
              </a:rPr>
              <a:t>“Work Ready” badges for </a:t>
            </a:r>
            <a:r>
              <a:rPr lang="en" sz="3012" b="1" dirty="0">
                <a:solidFill>
                  <a:srgbClr val="2E2464"/>
                </a:solidFill>
                <a:latin typeface="Open Sans"/>
                <a:sym typeface="Arial"/>
              </a:rPr>
              <a:t>Youth</a:t>
            </a:r>
            <a:endParaRPr sz="3012" b="1" dirty="0">
              <a:solidFill>
                <a:srgbClr val="2E2464"/>
              </a:solidFill>
              <a:latin typeface="Open Sans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Develop a badge system that develops and recognizes a cluster of skills that are relevant to workforce entry in a target sector, with a strong emphasis on transversal skills. 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Focus on youth and transition from education (or training) to the workplace. 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Seek authentic assessment opportunities that go beyond course completion to include focused application and real-life experience from diverse contexts.</a:t>
            </a:r>
          </a:p>
        </p:txBody>
      </p:sp>
      <p:sp>
        <p:nvSpPr>
          <p:cNvPr id="8" name="Google Shape;126;p16">
            <a:extLst>
              <a:ext uri="{FF2B5EF4-FFF2-40B4-BE49-F238E27FC236}">
                <a16:creationId xmlns:a16="http://schemas.microsoft.com/office/drawing/2014/main" id="{157000CE-8E1C-B380-478A-4BBB6213A4D1}"/>
              </a:ext>
            </a:extLst>
          </p:cNvPr>
          <p:cNvSpPr/>
          <p:nvPr/>
        </p:nvSpPr>
        <p:spPr>
          <a:xfrm>
            <a:off x="11155680" y="3328458"/>
            <a:ext cx="8778240" cy="7487322"/>
          </a:xfrm>
          <a:prstGeom prst="rect">
            <a:avLst/>
          </a:prstGeom>
          <a:noFill/>
          <a:ln w="9525" cap="flat" cmpd="sng">
            <a:gradFill flip="none" rotWithShape="1">
              <a:gsLst>
                <a:gs pos="60000">
                  <a:schemeClr val="accent1">
                    <a:lumMod val="5000"/>
                    <a:lumOff val="95000"/>
                  </a:schemeClr>
                </a:gs>
                <a:gs pos="84000">
                  <a:schemeClr val="accent1"/>
                </a:gs>
              </a:gsLst>
              <a:lin ang="135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344245" tIns="172122" rIns="344245" bIns="172122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Challenge #__</a:t>
            </a:r>
          </a:p>
          <a:p>
            <a:pPr algn="ctr" defTabSz="2850848">
              <a:spcBef>
                <a:spcPts val="565"/>
              </a:spcBef>
              <a:spcAft>
                <a:spcPts val="1694"/>
              </a:spcAft>
              <a:buClr>
                <a:srgbClr val="000000"/>
              </a:buClr>
              <a:buSzPts val="1100"/>
            </a:pPr>
            <a:r>
              <a:rPr lang="en-US" sz="3012" b="1" dirty="0">
                <a:solidFill>
                  <a:srgbClr val="2E2464"/>
                </a:solidFill>
                <a:sym typeface="Arial"/>
              </a:rPr>
              <a:t>Workplace Recognition &amp; Upskilling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Design a badge/micro-credential system that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helps organisations develop the policies,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practices (and skills!) needed for an effective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internal “recognition function” to encourage,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evaluate and recognize skills, making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workforce upskilling and organizational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productivity improvement more agile and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responsive.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It should be trustable, but also pragmatic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and “fit for purpose.”</a:t>
            </a:r>
          </a:p>
        </p:txBody>
      </p:sp>
      <p:sp>
        <p:nvSpPr>
          <p:cNvPr id="9" name="Google Shape;126;p16">
            <a:extLst>
              <a:ext uri="{FF2B5EF4-FFF2-40B4-BE49-F238E27FC236}">
                <a16:creationId xmlns:a16="http://schemas.microsoft.com/office/drawing/2014/main" id="{17BDDDBC-AD03-89B7-06AA-94007515D6C2}"/>
              </a:ext>
            </a:extLst>
          </p:cNvPr>
          <p:cNvSpPr/>
          <p:nvPr/>
        </p:nvSpPr>
        <p:spPr>
          <a:xfrm>
            <a:off x="20414600" y="11613742"/>
            <a:ext cx="8778240" cy="7487322"/>
          </a:xfrm>
          <a:prstGeom prst="rect">
            <a:avLst/>
          </a:prstGeom>
          <a:noFill/>
          <a:ln w="9525" cap="flat" cmpd="sng">
            <a:gradFill flip="none" rotWithShape="1">
              <a:gsLst>
                <a:gs pos="60000">
                  <a:schemeClr val="accent1">
                    <a:lumMod val="5000"/>
                    <a:lumOff val="95000"/>
                  </a:schemeClr>
                </a:gs>
                <a:gs pos="84000">
                  <a:schemeClr val="accent1"/>
                </a:gs>
              </a:gsLst>
              <a:lin ang="135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344245" tIns="172122" rIns="344245" bIns="172122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Challenge #__</a:t>
            </a:r>
          </a:p>
          <a:p>
            <a:pPr algn="ctr" defTabSz="2850848">
              <a:spcBef>
                <a:spcPts val="565"/>
              </a:spcBef>
              <a:spcAft>
                <a:spcPts val="1694"/>
              </a:spcAft>
              <a:buClr>
                <a:srgbClr val="000000"/>
              </a:buClr>
              <a:buSzPts val="1100"/>
            </a:pPr>
            <a:r>
              <a:rPr lang="en-US" sz="3012" b="1" dirty="0">
                <a:solidFill>
                  <a:srgbClr val="2E2464"/>
                </a:solidFill>
                <a:sym typeface="Arial"/>
              </a:rPr>
              <a:t>[Your Use Case Here]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Don’t see anything that sparks your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creativity? 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Then use that creativity to imagine your own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  <a:t>challenge!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3012" i="1" dirty="0">
                <a:solidFill>
                  <a:prstClr val="black"/>
                </a:solidFill>
                <a:latin typeface="Open Sans"/>
                <a:sym typeface="Arial"/>
              </a:rPr>
              <a:t>Design a badge system that helps…. </a:t>
            </a:r>
            <a:br>
              <a:rPr lang="en-US" sz="3012" dirty="0">
                <a:solidFill>
                  <a:prstClr val="black"/>
                </a:solidFill>
                <a:latin typeface="Open Sans"/>
                <a:sym typeface="Arial"/>
              </a:rPr>
            </a:br>
            <a:endParaRPr lang="en-US" sz="3012" dirty="0">
              <a:solidFill>
                <a:prstClr val="black"/>
              </a:solidFill>
              <a:latin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93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1893346" y="3098203"/>
            <a:ext cx="27307211" cy="3098202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430317">
              <a:spcBef>
                <a:spcPts val="565"/>
              </a:spcBef>
              <a:spcAft>
                <a:spcPts val="1694"/>
              </a:spcAft>
            </a:pPr>
            <a:r>
              <a:rPr lang="en-CA" sz="3388" b="1" dirty="0">
                <a:solidFill>
                  <a:srgbClr val="2E2464"/>
                </a:solidFill>
                <a:latin typeface="Open Sans"/>
                <a:sym typeface="Arial"/>
              </a:rPr>
              <a:t>[Design Challenge Name]</a:t>
            </a:r>
            <a:endParaRPr lang="en-CA" sz="3388" dirty="0">
              <a:solidFill>
                <a:prstClr val="white"/>
              </a:solidFill>
              <a:latin typeface="Open Sans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2800" dirty="0">
                <a:solidFill>
                  <a:prstClr val="black"/>
                </a:solidFill>
                <a:sym typeface="Arial"/>
              </a:rPr>
              <a:t>[PASTE OR CREATE YOUR CHALLENGE HERE]</a:t>
            </a:r>
          </a:p>
          <a:p>
            <a:pPr algn="ctr"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893346" y="8394243"/>
            <a:ext cx="27307211" cy="10120131"/>
          </a:xfrm>
          <a:prstGeom prst="rect">
            <a:avLst/>
          </a:prstGeom>
          <a:blipFill>
            <a:blip r:embed="rId3">
              <a:alphaModFix amt="35000"/>
            </a:blip>
            <a:stretch>
              <a:fillRect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0" rIns="344245" bIns="0" anchor="t" anchorCtr="0">
            <a:noAutofit/>
          </a:bodyPr>
          <a:lstStyle/>
          <a:p>
            <a:pPr defTabSz="2850848"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F2A69-72E3-2B28-D9CB-BC93586B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ym typeface="Arial"/>
              </a:rPr>
              <a:t>Recognition Design Canvas | Preliminary Notes View (OPTIONAL)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69F5-D27C-75E3-4781-B94751E3F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dirty="0">
                <a:sym typeface="Arial"/>
              </a:rPr>
              <a:t>Design Challenge #__</a:t>
            </a:r>
            <a:endParaRPr lang="en-CA" dirty="0">
              <a:sym typeface="Arial"/>
            </a:endParaRPr>
          </a:p>
        </p:txBody>
      </p:sp>
      <p:sp>
        <p:nvSpPr>
          <p:cNvPr id="11" name="Google Shape;69;p13">
            <a:extLst>
              <a:ext uri="{FF2B5EF4-FFF2-40B4-BE49-F238E27FC236}">
                <a16:creationId xmlns:a16="http://schemas.microsoft.com/office/drawing/2014/main" id="{4076CEDA-454B-F29C-2B61-BAD09B0D7A37}"/>
              </a:ext>
            </a:extLst>
          </p:cNvPr>
          <p:cNvSpPr txBox="1"/>
          <p:nvPr/>
        </p:nvSpPr>
        <p:spPr>
          <a:xfrm>
            <a:off x="1893346" y="6712772"/>
            <a:ext cx="27302908" cy="860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86061" tIns="86061" rIns="86061" bIns="86061" anchor="ctr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-CA" sz="3388" b="1" kern="0" dirty="0">
                <a:solidFill>
                  <a:prstClr val="white"/>
                </a:solidFill>
                <a:latin typeface="Open Sans"/>
                <a:cs typeface="Arial"/>
                <a:sym typeface="Arial"/>
              </a:rPr>
              <a:t>Solution Notes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84E94-8AE8-022E-0369-D4774DF32741}"/>
              </a:ext>
            </a:extLst>
          </p:cNvPr>
          <p:cNvSpPr txBox="1"/>
          <p:nvPr/>
        </p:nvSpPr>
        <p:spPr>
          <a:xfrm>
            <a:off x="1893346" y="7573383"/>
            <a:ext cx="27249120" cy="860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6061" tIns="43031" rIns="86061" bIns="43031" rtlCol="0" anchor="ctr" anchorCtr="0">
            <a:noAutofit/>
          </a:bodyPr>
          <a:lstStyle>
            <a:lvl1pPr indent="0" algn="ctr" defTabSz="2271713">
              <a:spcBef>
                <a:spcPct val="20000"/>
              </a:spcBef>
              <a:buFontTx/>
              <a:buNone/>
              <a:defRPr lang="en-US" sz="2800" kern="0" dirty="0" smtClean="0">
                <a:solidFill>
                  <a:srgbClr val="000000"/>
                </a:solidFill>
                <a:latin typeface="+mj-lt"/>
                <a:cs typeface="Arial"/>
              </a:defRPr>
            </a:lvl1pPr>
            <a:lvl2pPr marL="1845768" indent="-709912" defTabSz="2271713">
              <a:spcBef>
                <a:spcPct val="20000"/>
              </a:spcBef>
              <a:buFontTx/>
              <a:buBlip>
                <a:blip r:embed="rId4"/>
              </a:buBlip>
              <a:defRPr sz="5300">
                <a:solidFill>
                  <a:schemeClr val="bg1"/>
                </a:solidFill>
              </a:defRPr>
            </a:lvl2pPr>
            <a:lvl3pPr marL="2839641" indent="-567928" defTabSz="2271713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5300">
                <a:solidFill>
                  <a:schemeClr val="bg1"/>
                </a:solidFill>
              </a:defRPr>
            </a:lvl3pPr>
            <a:lvl4pPr marL="3975497" indent="-567928" defTabSz="2271713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Char char="Ü"/>
              <a:defRPr sz="5300">
                <a:solidFill>
                  <a:schemeClr val="bg1"/>
                </a:solidFill>
              </a:defRPr>
            </a:lvl4pPr>
            <a:lvl5pPr marL="5111353" indent="-567928" defTabSz="2271713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»"/>
              <a:defRPr sz="5300">
                <a:solidFill>
                  <a:schemeClr val="bg1"/>
                </a:solidFill>
              </a:defRPr>
            </a:lvl5pPr>
            <a:lvl6pPr marL="6247209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6pPr>
            <a:lvl7pPr marL="7383066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7pPr>
            <a:lvl8pPr marL="8518922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8pPr>
            <a:lvl9pPr marL="9654778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9pPr>
          </a:lstStyle>
          <a:p>
            <a:pPr defTabSz="2850848">
              <a:buClr>
                <a:srgbClr val="000000"/>
              </a:buClr>
            </a:pPr>
            <a:r>
              <a:rPr lang="en-CA" sz="2635" dirty="0">
                <a:latin typeface="Montserrat SemiBold"/>
                <a:sym typeface="Arial"/>
              </a:rPr>
              <a:t>Optional space for you to brainstorm and make notes on how will you meet the challenge…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61A5A4-4649-8723-D15F-B082F8D2F46B}"/>
              </a:ext>
            </a:extLst>
          </p:cNvPr>
          <p:cNvGrpSpPr/>
          <p:nvPr/>
        </p:nvGrpSpPr>
        <p:grpSpPr>
          <a:xfrm>
            <a:off x="22326848" y="19324013"/>
            <a:ext cx="8704499" cy="712695"/>
            <a:chOff x="21040970" y="20531764"/>
            <a:chExt cx="9248530" cy="757238"/>
          </a:xfrm>
        </p:grpSpPr>
        <p:pic>
          <p:nvPicPr>
            <p:cNvPr id="6" name="Google Shape;74;p13">
              <a:extLst>
                <a:ext uri="{FF2B5EF4-FFF2-40B4-BE49-F238E27FC236}">
                  <a16:creationId xmlns:a16="http://schemas.microsoft.com/office/drawing/2014/main" id="{9A0ED054-06E4-1D49-4AF8-BEA2479F656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77;p13">
              <a:extLst>
                <a:ext uri="{FF2B5EF4-FFF2-40B4-BE49-F238E27FC236}">
                  <a16:creationId xmlns:a16="http://schemas.microsoft.com/office/drawing/2014/main" id="{4B9EDDE4-4D68-F320-6E2D-910BF582B0D2}"/>
                </a:ext>
              </a:extLst>
            </p:cNvPr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ctr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78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C01E4D-6C03-2A47-958D-91D6C8F7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0"/>
            <a:ext cx="28507765" cy="1376979"/>
          </a:xfrm>
        </p:spPr>
        <p:txBody>
          <a:bodyPr/>
          <a:lstStyle/>
          <a:p>
            <a:pPr defTabSz="2850848">
              <a:spcBef>
                <a:spcPts val="0"/>
              </a:spcBef>
              <a:defRPr/>
            </a:pPr>
            <a:r>
              <a:rPr lang="en-US" dirty="0">
                <a:sym typeface="Arial"/>
              </a:rPr>
              <a:t>Recognition Design Canvas | Core Canvas View</a:t>
            </a:r>
            <a:endParaRPr lang="en-CA" dirty="0"/>
          </a:p>
        </p:txBody>
      </p:sp>
      <p:sp>
        <p:nvSpPr>
          <p:cNvPr id="55" name="Google Shape;55;p13"/>
          <p:cNvSpPr/>
          <p:nvPr/>
        </p:nvSpPr>
        <p:spPr>
          <a:xfrm>
            <a:off x="11155680" y="10069158"/>
            <a:ext cx="8778240" cy="2581835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501" tIns="0" rIns="0" bIns="0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Description</a:t>
            </a:r>
            <a:br>
              <a:rPr lang="en" sz="3388" b="1" kern="0" dirty="0">
                <a:solidFill>
                  <a:srgbClr val="00739A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Concise, outcomes based: what has the badge earner achieved? 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155680" y="12995238"/>
            <a:ext cx="8778240" cy="593822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Criteria</a:t>
            </a:r>
            <a:br>
              <a:rPr lang="en" sz="3388" b="1" kern="0" dirty="0">
                <a:solidFill>
                  <a:srgbClr val="00739A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How does someone earn this badge? What learning activities, behaviours? </a:t>
            </a:r>
            <a:r>
              <a:rPr lang="en" sz="1882" kern="0" dirty="0">
                <a:solidFill>
                  <a:srgbClr val="000000"/>
                </a:solidFill>
                <a:cs typeface="Arial"/>
                <a:sym typeface="Arial"/>
              </a:rPr>
              <a:t>How much effort? </a:t>
            </a: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What assessment? What evidence? </a:t>
            </a:r>
            <a:b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</a:b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Be as clear and transparent as possible.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893346" y="12995238"/>
            <a:ext cx="8778240" cy="593822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Type of recognition?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62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2850848">
              <a:lnSpc>
                <a:spcPts val="1800"/>
              </a:lnSpc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One or more of (bold/circle which apply and/or delete others):</a:t>
            </a:r>
            <a:b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</a:b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Assessment-based course (rigorous summative assessment)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Completion-based course (e.g., self-paced elearning; formative or no assessment)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-CA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P</a:t>
            </a: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articipation-based event (e.g., workshop, webinar; formative or no assessment)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Certification of a specific skill or broader competency, with performance criteria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Evaluated Evidence or Demonstration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Application, Performance, Experience, Placement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Membership, affiliation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Flexible recognition (often informal): (e.g., </a:t>
            </a:r>
            <a:r>
              <a:rPr lang="en-CA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achievements, special awards, projects, makerspaces, events, volunteers, mentors, experts)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-CA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Peer recognition/referral, self assertion of achievements+ evidence </a:t>
            </a:r>
          </a:p>
          <a:p>
            <a:pPr marL="322737" indent="-322737" defTabSz="2850848">
              <a:buClr>
                <a:srgbClr val="000000"/>
              </a:buClr>
              <a:buSzPct val="80000"/>
              <a:buBlip>
                <a:blip r:embed="rId3"/>
              </a:buBlip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Other (describe)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218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0413711" y="4216998"/>
            <a:ext cx="8778240" cy="2581835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Tags</a:t>
            </a:r>
            <a:br>
              <a:rPr lang="en" sz="3388" b="1" kern="0" dirty="0">
                <a:solidFill>
                  <a:srgbClr val="00739A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Optional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1-5 words to help classify the badge when scanned quickly. 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155680" y="3095686"/>
            <a:ext cx="8778240" cy="860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86061" tIns="86061" rIns="86061" bIns="86061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dirty="0">
                <a:solidFill>
                  <a:prstClr val="white"/>
                </a:solidFill>
                <a:latin typeface="Montserrat SemiBold"/>
                <a:sym typeface="Arial"/>
              </a:rPr>
              <a:t>REQUIRED info</a:t>
            </a:r>
            <a:endParaRPr sz="3388" dirty="0">
              <a:solidFill>
                <a:prstClr val="white"/>
              </a:solidFill>
              <a:latin typeface="Montserrat SemiBold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0413711" y="7143078"/>
            <a:ext cx="8778240" cy="2581835"/>
          </a:xfrm>
          <a:prstGeom prst="rect">
            <a:avLst/>
          </a:prstGeom>
          <a:noFill/>
          <a:ln w="0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Expiration</a:t>
            </a:r>
            <a:br>
              <a:rPr lang="en" sz="3388" b="1" kern="0" dirty="0">
                <a:solidFill>
                  <a:srgbClr val="00739A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Optional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Should it expire? Does it require renewal? Express in months.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0413711" y="10069158"/>
            <a:ext cx="8778240" cy="2581835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Alignment</a:t>
            </a:r>
            <a:br>
              <a:rPr lang="en" sz="3388" b="1" kern="0" dirty="0">
                <a:solidFill>
                  <a:srgbClr val="00739A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Optional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Can you build value by aligning to a standard or a skills framework?</a:t>
            </a: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893346" y="4216998"/>
            <a:ext cx="8778240" cy="2581835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Issuer Perspective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Who is issuing the badge? How are they qualified? </a:t>
            </a:r>
            <a:b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</a:b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How will this help them?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893346" y="7143078"/>
            <a:ext cx="8778240" cy="2581835"/>
          </a:xfrm>
          <a:prstGeom prst="rect">
            <a:avLst/>
          </a:prstGeom>
          <a:noFill/>
          <a:ln w="0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Earner/Recipient Perspective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What is the target group? How do they learn about </a:t>
            </a:r>
            <a:r>
              <a:rPr lang="en" sz="1882" kern="0" dirty="0">
                <a:solidFill>
                  <a:srgbClr val="000000"/>
                </a:solidFill>
                <a:cs typeface="Arial"/>
                <a:sym typeface="Arial"/>
              </a:rPr>
              <a:t>it? What will this cost them? How will this help them? 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93346" y="10069158"/>
            <a:ext cx="8778240" cy="2581835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Viewer/Consumer Perspective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Who will evaluate this badge and its earner? Are they aware and receptive? How will this help them?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413711" y="12995238"/>
            <a:ext cx="8778240" cy="2581835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Endorsement</a:t>
            </a:r>
            <a:br>
              <a:rPr lang="en" sz="3388" b="1" kern="0" dirty="0">
                <a:solidFill>
                  <a:srgbClr val="00739A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Optional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Would a third party endorse this badge? Why? Formal or informal?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413711" y="15921318"/>
            <a:ext cx="8778240" cy="301214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Multiple languages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r>
              <a:rPr lang="en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Should the badge content be multilingual? </a:t>
            </a:r>
            <a:r>
              <a:rPr lang="en-CA"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rPr>
              <a:t>What is the default language?</a:t>
            </a:r>
            <a:endParaRPr sz="1882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0413711" y="3095686"/>
            <a:ext cx="8778240" cy="860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86061" tIns="86061" rIns="86061" bIns="86061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dirty="0">
                <a:solidFill>
                  <a:prstClr val="white"/>
                </a:solidFill>
                <a:latin typeface="Montserrat SemiBold"/>
                <a:sym typeface="Arial"/>
              </a:rPr>
              <a:t>OPTIONAL info</a:t>
            </a:r>
            <a:endParaRPr sz="3388" dirty="0">
              <a:solidFill>
                <a:prstClr val="white"/>
              </a:solidFill>
              <a:latin typeface="Montserrat SemiBold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893346" y="3095686"/>
            <a:ext cx="8778240" cy="860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86061" tIns="86061" rIns="86061" bIns="86061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dirty="0">
                <a:solidFill>
                  <a:prstClr val="white"/>
                </a:solidFill>
                <a:latin typeface="Montserrat SemiBold"/>
                <a:sym typeface="Arial"/>
              </a:rPr>
              <a:t>BACKGROUND context</a:t>
            </a:r>
            <a:endParaRPr sz="3388" dirty="0">
              <a:solidFill>
                <a:prstClr val="white"/>
              </a:solidFill>
              <a:latin typeface="Montserrat SemiBold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1155680" y="4216998"/>
            <a:ext cx="8778240" cy="5507915"/>
          </a:xfrm>
          <a:prstGeom prst="rect">
            <a:avLst/>
          </a:prstGeom>
          <a:noFill/>
          <a:ln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Badge image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3430" b="1" kern="0" dirty="0">
              <a:solidFill>
                <a:srgbClr val="2E246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92EFFA-64B7-BE66-D1AB-4DD65261713E}"/>
              </a:ext>
            </a:extLst>
          </p:cNvPr>
          <p:cNvGrpSpPr/>
          <p:nvPr/>
        </p:nvGrpSpPr>
        <p:grpSpPr>
          <a:xfrm>
            <a:off x="11820188" y="4983333"/>
            <a:ext cx="7798459" cy="4616855"/>
            <a:chOff x="11366252" y="5294792"/>
            <a:chExt cx="8285863" cy="4905408"/>
          </a:xfrm>
        </p:grpSpPr>
        <p:sp>
          <p:nvSpPr>
            <p:cNvPr id="54" name="Google Shape;54;p13"/>
            <p:cNvSpPr/>
            <p:nvPr/>
          </p:nvSpPr>
          <p:spPr>
            <a:xfrm rot="5400000">
              <a:off x="13228023" y="5865451"/>
              <a:ext cx="4178007" cy="4240331"/>
            </a:xfrm>
            <a:prstGeom prst="hexagon">
              <a:avLst>
                <a:gd name="adj" fmla="val 20208"/>
                <a:gd name="vf" fmla="val 11547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270" wrap="square" lIns="0" tIns="0" rIns="774551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4518" b="1" kern="0" dirty="0">
                  <a:solidFill>
                    <a:prstClr val="white">
                      <a:lumMod val="85000"/>
                    </a:prstClr>
                  </a:solidFill>
                  <a:latin typeface="Montserrat SemiBold"/>
                  <a:cs typeface="Arial"/>
                  <a:sym typeface="Arial"/>
                </a:rPr>
                <a:t>GRAPHIC</a:t>
              </a:r>
              <a:endParaRPr sz="4518" b="1" kern="0" dirty="0">
                <a:solidFill>
                  <a:prstClr val="white">
                    <a:lumMod val="85000"/>
                  </a:prstClr>
                </a:solidFill>
                <a:latin typeface="Montserrat SemiBold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7439861" y="8749324"/>
              <a:ext cx="2212254" cy="145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6061" rIns="0" bIns="86061" anchor="ctr" anchorCtr="0">
              <a:noAutofit/>
            </a:bodyPr>
            <a:lstStyle/>
            <a:p>
              <a:pPr algn="r" defTabSz="2850848">
                <a:spcBef>
                  <a:spcPts val="565"/>
                </a:spcBef>
                <a:spcAft>
                  <a:spcPts val="565"/>
                </a:spcAft>
                <a:buClr>
                  <a:srgbClr val="000000"/>
                </a:buClr>
              </a:pPr>
              <a:r>
                <a:rPr lang="en" sz="2259" kern="0" dirty="0">
                  <a:solidFill>
                    <a:srgbClr val="2E2464"/>
                  </a:solidFill>
                  <a:latin typeface="Open Sans"/>
                  <a:cs typeface="Arial"/>
                  <a:sym typeface="Arial"/>
                </a:rPr>
                <a:t>Required</a:t>
              </a:r>
            </a:p>
            <a:p>
              <a:pPr algn="r" defTabSz="2850848">
                <a:spcBef>
                  <a:spcPts val="565"/>
                </a:spcBef>
                <a:spcAft>
                  <a:spcPts val="565"/>
                </a:spcAft>
                <a:buClr>
                  <a:srgbClr val="000000"/>
                </a:buClr>
              </a:pPr>
              <a:r>
                <a:rPr lang="en" sz="1882" kern="0" dirty="0">
                  <a:solidFill>
                    <a:srgbClr val="000000"/>
                  </a:solidFill>
                  <a:latin typeface="Open Sans"/>
                  <a:cs typeface="Arial"/>
                  <a:sym typeface="Arial"/>
                </a:rPr>
                <a:t>Put the badge name on the label </a:t>
              </a:r>
              <a:endParaRPr sz="2259" kern="0" dirty="0">
                <a:solidFill>
                  <a:srgbClr val="000000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11366252" y="5294792"/>
              <a:ext cx="2466255" cy="1561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6061" rIns="0" bIns="86061" anchor="ctr" anchorCtr="0">
              <a:noAutofit/>
            </a:bodyPr>
            <a:lstStyle/>
            <a:p>
              <a:pPr defTabSz="2850848">
                <a:spcBef>
                  <a:spcPts val="565"/>
                </a:spcBef>
                <a:spcAft>
                  <a:spcPts val="565"/>
                </a:spcAft>
                <a:buClr>
                  <a:srgbClr val="000000"/>
                </a:buClr>
              </a:pPr>
              <a:r>
                <a:rPr lang="en" sz="2259" kern="0" dirty="0">
                  <a:solidFill>
                    <a:srgbClr val="2E2464"/>
                  </a:solidFill>
                  <a:latin typeface="Open Sans"/>
                  <a:cs typeface="Arial"/>
                  <a:sym typeface="Arial"/>
                </a:rPr>
                <a:t>Required</a:t>
              </a:r>
            </a:p>
            <a:p>
              <a:pPr defTabSz="2850848">
                <a:spcBef>
                  <a:spcPts val="565"/>
                </a:spcBef>
                <a:spcAft>
                  <a:spcPts val="565"/>
                </a:spcAft>
                <a:buClr>
                  <a:srgbClr val="000000"/>
                </a:buClr>
              </a:pPr>
              <a:r>
                <a:rPr lang="en" sz="1882" kern="0" dirty="0">
                  <a:solidFill>
                    <a:srgbClr val="000000"/>
                  </a:solidFill>
                  <a:latin typeface="Open Sans"/>
                  <a:cs typeface="Arial"/>
                  <a:sym typeface="Arial"/>
                </a:rPr>
                <a:t>A  simple graphic image in the </a:t>
              </a:r>
              <a:br>
                <a:rPr lang="en" sz="1882" kern="0" dirty="0">
                  <a:solidFill>
                    <a:srgbClr val="000000"/>
                  </a:solidFill>
                  <a:latin typeface="Open Sans"/>
                  <a:cs typeface="Arial"/>
                  <a:sym typeface="Arial"/>
                </a:rPr>
              </a:br>
              <a:r>
                <a:rPr lang="en" sz="1882" kern="0" dirty="0">
                  <a:solidFill>
                    <a:srgbClr val="000000"/>
                  </a:solidFill>
                  <a:latin typeface="Open Sans"/>
                  <a:cs typeface="Arial"/>
                  <a:sym typeface="Arial"/>
                </a:rPr>
                <a:t>white space </a:t>
              </a:r>
              <a:endParaRPr sz="1882" kern="0" dirty="0">
                <a:solidFill>
                  <a:srgbClr val="000000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 rot="10800000" flipH="1" flipV="1">
              <a:off x="12886811" y="8654165"/>
              <a:ext cx="4860431" cy="717488"/>
            </a:xfrm>
            <a:prstGeom prst="leftRightArrowCallout">
              <a:avLst>
                <a:gd name="adj1" fmla="val 25000"/>
                <a:gd name="adj2" fmla="val 50000"/>
                <a:gd name="adj3" fmla="val 40931"/>
                <a:gd name="adj4" fmla="val 92619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2122" tIns="86061" rIns="172122" bIns="86061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3765" kern="0" dirty="0">
                  <a:solidFill>
                    <a:prstClr val="white">
                      <a:lumMod val="85000"/>
                    </a:prstClr>
                  </a:solidFill>
                  <a:latin typeface="Montserrat SemiBold"/>
                  <a:cs typeface="Arial"/>
                  <a:sym typeface="Arial"/>
                </a:rPr>
                <a:t>BADGE NAME</a:t>
              </a:r>
              <a:endParaRPr sz="3765" kern="0" dirty="0">
                <a:solidFill>
                  <a:prstClr val="white">
                    <a:lumMod val="85000"/>
                  </a:prstClr>
                </a:solidFill>
                <a:latin typeface="Montserrat SemiBold"/>
                <a:cs typeface="Arial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DF02C2-2A3F-324E-A70C-7C58331C3346}"/>
              </a:ext>
            </a:extLst>
          </p:cNvPr>
          <p:cNvGrpSpPr/>
          <p:nvPr/>
        </p:nvGrpSpPr>
        <p:grpSpPr>
          <a:xfrm>
            <a:off x="22327176" y="19324013"/>
            <a:ext cx="8704499" cy="712695"/>
            <a:chOff x="21040970" y="20531764"/>
            <a:chExt cx="9248530" cy="757238"/>
          </a:xfrm>
        </p:grpSpPr>
        <p:pic>
          <p:nvPicPr>
            <p:cNvPr id="74" name="Google Shape;74;p13"/>
            <p:cNvPicPr preferRelativeResize="0"/>
            <p:nvPr/>
          </p:nvPicPr>
          <p:blipFill rotWithShape="1">
            <a:blip r:embed="rId4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t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via DigitalMe Open Badge Design Canvas,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Jisc Open Badges Design Toolkit, Serge Ravet's Canevas délaboration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and the Badge Alliance Badge System Design Template  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5;p13">
            <a:extLst>
              <a:ext uri="{FF2B5EF4-FFF2-40B4-BE49-F238E27FC236}">
                <a16:creationId xmlns:a16="http://schemas.microsoft.com/office/drawing/2014/main" id="{3525E71C-79ED-0FEC-6CAF-E1B904598805}"/>
              </a:ext>
            </a:extLst>
          </p:cNvPr>
          <p:cNvSpPr txBox="1"/>
          <p:nvPr/>
        </p:nvSpPr>
        <p:spPr>
          <a:xfrm>
            <a:off x="1617353" y="478007"/>
            <a:ext cx="6010942" cy="102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031" tIns="285031" rIns="285031" bIns="285031" anchor="t" anchorCtr="0">
            <a:noAutofit/>
          </a:bodyPr>
          <a:lstStyle/>
          <a:p>
            <a:pPr defTabSz="2850848">
              <a:buClr>
                <a:srgbClr val="000000"/>
              </a:buClr>
            </a:pPr>
            <a:endParaRPr sz="4988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FA7C94-89B9-F121-21DB-0646F8A6E6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b="1" dirty="0">
                <a:solidFill>
                  <a:schemeClr val="bg2"/>
                </a:solidFill>
                <a:sym typeface="Arial"/>
              </a:rPr>
              <a:t>Design Challenge #__</a:t>
            </a:r>
            <a:endParaRPr lang="en-CA" b="1" dirty="0">
              <a:solidFill>
                <a:schemeClr val="bg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08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1">
          <a:extLst>
            <a:ext uri="{FF2B5EF4-FFF2-40B4-BE49-F238E27FC236}">
              <a16:creationId xmlns:a16="http://schemas.microsoft.com/office/drawing/2014/main" id="{FF448879-6BBE-B2ED-5009-F052CBDE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D37D-3D16-4973-A30E-B809003D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8" y="0"/>
            <a:ext cx="28507765" cy="1376979"/>
          </a:xfrm>
        </p:spPr>
        <p:txBody>
          <a:bodyPr/>
          <a:lstStyle/>
          <a:p>
            <a:r>
              <a:rPr lang="en-CA" dirty="0">
                <a:sym typeface="Arial"/>
              </a:rPr>
              <a:t>Recognition</a:t>
            </a:r>
            <a:r>
              <a:rPr lang="en" dirty="0">
                <a:sym typeface="Arial"/>
              </a:rPr>
              <a:t> Design Canvas | Analysis View</a:t>
            </a:r>
            <a:endParaRPr lang="en-CA" dirty="0"/>
          </a:p>
        </p:txBody>
      </p: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16D59937-E3A3-65AA-B95D-D23DBF02B83D}"/>
              </a:ext>
            </a:extLst>
          </p:cNvPr>
          <p:cNvSpPr/>
          <p:nvPr/>
        </p:nvSpPr>
        <p:spPr>
          <a:xfrm>
            <a:off x="1893346" y="3270325"/>
            <a:ext cx="27249120" cy="3098202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430317">
              <a:spcBef>
                <a:spcPts val="565"/>
              </a:spcBef>
              <a:spcAft>
                <a:spcPts val="1694"/>
              </a:spcAft>
            </a:pPr>
            <a:r>
              <a:rPr lang="en" sz="3388" b="1" dirty="0">
                <a:solidFill>
                  <a:srgbClr val="2E2464"/>
                </a:solidFill>
                <a:latin typeface="Open Sans"/>
                <a:sym typeface="Arial"/>
              </a:rPr>
              <a:t>Design Challenge #</a:t>
            </a:r>
            <a:r>
              <a:rPr lang="en-CA" sz="3388" b="1" dirty="0">
                <a:solidFill>
                  <a:srgbClr val="2E2464"/>
                </a:solidFill>
                <a:latin typeface="Open Sans"/>
                <a:sym typeface="Arial"/>
              </a:rPr>
              <a:t>...</a:t>
            </a:r>
            <a:endParaRPr lang="en-CA" sz="3388" dirty="0">
              <a:solidFill>
                <a:prstClr val="white"/>
              </a:solidFill>
              <a:latin typeface="Open Sans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US" sz="2635" dirty="0">
                <a:solidFill>
                  <a:prstClr val="black"/>
                </a:solidFill>
                <a:sym typeface="Arial"/>
              </a:rPr>
              <a:t>PASTE OR CREATE YOUR CHALLENGE HERE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-CA" sz="2635" dirty="0">
                <a:solidFill>
                  <a:prstClr val="black"/>
                </a:solidFill>
                <a:sym typeface="Arial"/>
              </a:rPr>
              <a:t>THEN </a:t>
            </a:r>
            <a:r>
              <a:rPr lang="en-US" sz="2635" dirty="0">
                <a:solidFill>
                  <a:prstClr val="black"/>
                </a:solidFill>
                <a:sym typeface="Arial"/>
              </a:rPr>
              <a:t>ANALYZE THE STRATEGY OF YOUR SOLUTION BELOW</a:t>
            </a:r>
            <a:r>
              <a:rPr lang="en-CA" sz="2635" dirty="0">
                <a:solidFill>
                  <a:prstClr val="black"/>
                </a:solidFill>
                <a:sym typeface="Arial"/>
              </a:rPr>
              <a:t>..</a:t>
            </a:r>
            <a:r>
              <a:rPr lang="en-CA" sz="2635" dirty="0">
                <a:solidFill>
                  <a:prstClr val="black"/>
                </a:solidFill>
                <a:latin typeface="Open Sans"/>
                <a:sym typeface="Arial"/>
              </a:rPr>
              <a:t>.</a:t>
            </a:r>
          </a:p>
          <a:p>
            <a:pPr algn="ctr"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;p13">
            <a:extLst>
              <a:ext uri="{FF2B5EF4-FFF2-40B4-BE49-F238E27FC236}">
                <a16:creationId xmlns:a16="http://schemas.microsoft.com/office/drawing/2014/main" id="{4C76BC1F-6DB1-7663-E1EC-220E63D26947}"/>
              </a:ext>
            </a:extLst>
          </p:cNvPr>
          <p:cNvSpPr txBox="1"/>
          <p:nvPr/>
        </p:nvSpPr>
        <p:spPr>
          <a:xfrm>
            <a:off x="1893346" y="6712772"/>
            <a:ext cx="27302908" cy="860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86061" tIns="86061" rIns="86061" bIns="86061" anchor="ctr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dirty="0">
                <a:solidFill>
                  <a:prstClr val="white"/>
                </a:solidFill>
                <a:latin typeface="Montserrat SemiBold"/>
                <a:sym typeface="Arial"/>
              </a:rPr>
              <a:t>Analysis</a:t>
            </a:r>
            <a:endParaRPr sz="3388" dirty="0">
              <a:solidFill>
                <a:prstClr val="white"/>
              </a:solidFill>
              <a:latin typeface="Montserrat SemiBold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216CC-BD45-B6EB-87D1-27EC6001079F}"/>
              </a:ext>
            </a:extLst>
          </p:cNvPr>
          <p:cNvSpPr txBox="1"/>
          <p:nvPr/>
        </p:nvSpPr>
        <p:spPr>
          <a:xfrm>
            <a:off x="1893346" y="7573383"/>
            <a:ext cx="27249120" cy="860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6061" tIns="43031" rIns="86061" bIns="43031" rtlCol="0" anchor="ctr" anchorCtr="0">
            <a:noAutofit/>
          </a:bodyPr>
          <a:lstStyle>
            <a:lvl1pPr indent="0" algn="ctr" defTabSz="2271713">
              <a:spcBef>
                <a:spcPct val="20000"/>
              </a:spcBef>
              <a:buFontTx/>
              <a:buNone/>
              <a:defRPr lang="en-US" sz="2800" kern="0" dirty="0" smtClean="0">
                <a:solidFill>
                  <a:srgbClr val="000000"/>
                </a:solidFill>
                <a:latin typeface="+mj-lt"/>
                <a:cs typeface="Arial"/>
              </a:defRPr>
            </a:lvl1pPr>
            <a:lvl2pPr marL="1845768" indent="-709912" defTabSz="2271713">
              <a:spcBef>
                <a:spcPct val="20000"/>
              </a:spcBef>
              <a:buFontTx/>
              <a:buBlip>
                <a:blip r:embed="rId3"/>
              </a:buBlip>
              <a:defRPr sz="5300">
                <a:solidFill>
                  <a:schemeClr val="bg1"/>
                </a:solidFill>
              </a:defRPr>
            </a:lvl2pPr>
            <a:lvl3pPr marL="2839641" indent="-567928" defTabSz="2271713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5300">
                <a:solidFill>
                  <a:schemeClr val="bg1"/>
                </a:solidFill>
              </a:defRPr>
            </a:lvl3pPr>
            <a:lvl4pPr marL="3975497" indent="-567928" defTabSz="2271713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Char char="Ü"/>
              <a:defRPr sz="5300">
                <a:solidFill>
                  <a:schemeClr val="bg1"/>
                </a:solidFill>
              </a:defRPr>
            </a:lvl4pPr>
            <a:lvl5pPr marL="5111353" indent="-567928" defTabSz="2271713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»"/>
              <a:defRPr sz="5300">
                <a:solidFill>
                  <a:schemeClr val="bg1"/>
                </a:solidFill>
              </a:defRPr>
            </a:lvl5pPr>
            <a:lvl6pPr marL="6247209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6pPr>
            <a:lvl7pPr marL="7383066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7pPr>
            <a:lvl8pPr marL="8518922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8pPr>
            <a:lvl9pPr marL="9654778" indent="-567928" defTabSz="2271713">
              <a:spcBef>
                <a:spcPct val="20000"/>
              </a:spcBef>
              <a:buFont typeface="Arial" panose="020B0604020202020204" pitchFamily="34" charset="0"/>
              <a:buChar char="•"/>
              <a:defRPr sz="4969"/>
            </a:lvl9pPr>
          </a:lstStyle>
          <a:p>
            <a:pPr defTabSz="2138136"/>
            <a:r>
              <a:rPr lang="en-CA" sz="2635" dirty="0">
                <a:latin typeface="Montserrat SemiBold"/>
                <a:sym typeface="Arial"/>
              </a:rPr>
              <a:t>Use any or all of the topics below to analyze your solution. Add your own topics as needed.</a:t>
            </a:r>
          </a:p>
        </p:txBody>
      </p:sp>
      <p:sp>
        <p:nvSpPr>
          <p:cNvPr id="19" name="Google Shape;85;p14">
            <a:extLst>
              <a:ext uri="{FF2B5EF4-FFF2-40B4-BE49-F238E27FC236}">
                <a16:creationId xmlns:a16="http://schemas.microsoft.com/office/drawing/2014/main" id="{345B6BC3-57D4-45FD-04EC-A9EF46F6F1E3}"/>
              </a:ext>
            </a:extLst>
          </p:cNvPr>
          <p:cNvSpPr/>
          <p:nvPr/>
        </p:nvSpPr>
        <p:spPr>
          <a:xfrm>
            <a:off x="1893346" y="11360648"/>
            <a:ext cx="13081299" cy="223759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Players?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Who should be on the team? Within your organization? From other organizations?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20" name="Google Shape;85;p14">
            <a:extLst>
              <a:ext uri="{FF2B5EF4-FFF2-40B4-BE49-F238E27FC236}">
                <a16:creationId xmlns:a16="http://schemas.microsoft.com/office/drawing/2014/main" id="{7CE0B34D-13D1-5831-EDD4-E8831F9E980C}"/>
              </a:ext>
            </a:extLst>
          </p:cNvPr>
          <p:cNvSpPr/>
          <p:nvPr/>
        </p:nvSpPr>
        <p:spPr>
          <a:xfrm>
            <a:off x="1893346" y="8778813"/>
            <a:ext cx="13081299" cy="223759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Portable recognition?</a:t>
            </a: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How does your solution authentically support recognition across contexts and communities?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85" name="Google Shape;85;p14">
            <a:extLst>
              <a:ext uri="{FF2B5EF4-FFF2-40B4-BE49-F238E27FC236}">
                <a16:creationId xmlns:a16="http://schemas.microsoft.com/office/drawing/2014/main" id="{801D94B1-ADD3-520C-7156-92CF702190D2}"/>
              </a:ext>
            </a:extLst>
          </p:cNvPr>
          <p:cNvSpPr/>
          <p:nvPr/>
        </p:nvSpPr>
        <p:spPr>
          <a:xfrm>
            <a:off x="16114955" y="11360075"/>
            <a:ext cx="13081299" cy="223759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-CA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Benefits?</a:t>
            </a:r>
            <a:endParaRPr sz="2635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What are the benefits? What problems will this address? How will it accomplish it? 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5" name="Google Shape;85;p14">
            <a:extLst>
              <a:ext uri="{FF2B5EF4-FFF2-40B4-BE49-F238E27FC236}">
                <a16:creationId xmlns:a16="http://schemas.microsoft.com/office/drawing/2014/main" id="{F516584D-9381-359B-005D-6DBE9A46EA43}"/>
              </a:ext>
            </a:extLst>
          </p:cNvPr>
          <p:cNvSpPr/>
          <p:nvPr/>
        </p:nvSpPr>
        <p:spPr>
          <a:xfrm>
            <a:off x="1893346" y="16524319"/>
            <a:ext cx="13081299" cy="223759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Agility, scalability, sustainability?</a:t>
            </a:r>
            <a:endParaRPr sz="2635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How will you grow and sustain your solution?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5" name="Google Shape;85;p14">
            <a:extLst>
              <a:ext uri="{FF2B5EF4-FFF2-40B4-BE49-F238E27FC236}">
                <a16:creationId xmlns:a16="http://schemas.microsoft.com/office/drawing/2014/main" id="{5374D5F8-A0F8-6347-A21A-59296708639F}"/>
              </a:ext>
            </a:extLst>
          </p:cNvPr>
          <p:cNvSpPr/>
          <p:nvPr/>
        </p:nvSpPr>
        <p:spPr>
          <a:xfrm>
            <a:off x="16114955" y="8778240"/>
            <a:ext cx="13081299" cy="223759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Drivers?</a:t>
            </a:r>
            <a:endParaRPr sz="2635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Why will it work? Why does it HAVE to happen?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6" name="Google Shape;85;p14">
            <a:extLst>
              <a:ext uri="{FF2B5EF4-FFF2-40B4-BE49-F238E27FC236}">
                <a16:creationId xmlns:a16="http://schemas.microsoft.com/office/drawing/2014/main" id="{0D26271B-9904-9AF8-AF75-E5B396CB17CF}"/>
              </a:ext>
            </a:extLst>
          </p:cNvPr>
          <p:cNvSpPr/>
          <p:nvPr/>
        </p:nvSpPr>
        <p:spPr>
          <a:xfrm>
            <a:off x="16114955" y="16523746"/>
            <a:ext cx="13081299" cy="223759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Additional notes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7" name="Google Shape;85;p14">
            <a:extLst>
              <a:ext uri="{FF2B5EF4-FFF2-40B4-BE49-F238E27FC236}">
                <a16:creationId xmlns:a16="http://schemas.microsoft.com/office/drawing/2014/main" id="{4255F751-2F55-60E5-C359-42BDBE3A38B2}"/>
              </a:ext>
            </a:extLst>
          </p:cNvPr>
          <p:cNvSpPr/>
          <p:nvPr/>
        </p:nvSpPr>
        <p:spPr>
          <a:xfrm>
            <a:off x="16114955" y="13941910"/>
            <a:ext cx="13081299" cy="2237591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Risk Analysis</a:t>
            </a:r>
            <a:endParaRPr sz="2635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Why won’t it work? What barriers exist? How can you overcome these?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8" name="Google Shape;85;p14">
            <a:extLst>
              <a:ext uri="{FF2B5EF4-FFF2-40B4-BE49-F238E27FC236}">
                <a16:creationId xmlns:a16="http://schemas.microsoft.com/office/drawing/2014/main" id="{AC5FDC87-C35E-4656-B717-6DCADE63EBEF}"/>
              </a:ext>
            </a:extLst>
          </p:cNvPr>
          <p:cNvSpPr/>
          <p:nvPr/>
        </p:nvSpPr>
        <p:spPr>
          <a:xfrm>
            <a:off x="1893346" y="13942484"/>
            <a:ext cx="13081299" cy="223759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/>
                </a:gs>
              </a:gsLst>
              <a:lin ang="5400000" scaled="1"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635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Collaboration and co-creation or separate solitudes?</a:t>
            </a:r>
            <a:endParaRPr sz="2635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defTabSz="2850848">
              <a:spcBef>
                <a:spcPts val="565"/>
              </a:spcBef>
              <a:spcAft>
                <a:spcPts val="565"/>
              </a:spcAft>
              <a:buClr>
                <a:srgbClr val="000000"/>
              </a:buClr>
              <a:buSzPts val="1100"/>
            </a:pPr>
            <a:r>
              <a:rPr lang="en" sz="2259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How will you work with the other players?</a:t>
            </a:r>
            <a:endParaRPr sz="1871" kern="0" dirty="0">
              <a:solidFill>
                <a:srgbClr val="0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F110DE-EFF9-FD09-DF3B-3B7494945E38}"/>
              </a:ext>
            </a:extLst>
          </p:cNvPr>
          <p:cNvSpPr txBox="1">
            <a:spLocks/>
          </p:cNvSpPr>
          <p:nvPr/>
        </p:nvSpPr>
        <p:spPr>
          <a:xfrm>
            <a:off x="0" y="1376979"/>
            <a:ext cx="31089600" cy="6884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lvl1pPr marL="0" indent="0" algn="ctr" defTabSz="2138136" rtl="0" eaLnBrk="1" latinLnBrk="0" hangingPunct="1">
              <a:spcBef>
                <a:spcPct val="20000"/>
              </a:spcBef>
              <a:buFontTx/>
              <a:buNone/>
              <a:defRPr lang="en-US" sz="3012" b="0" kern="0" dirty="0" smtClean="0">
                <a:solidFill>
                  <a:schemeClr val="bg2"/>
                </a:solidFill>
                <a:latin typeface="+mj-lt"/>
                <a:ea typeface="+mn-ea"/>
                <a:cs typeface="Arial"/>
              </a:defRPr>
            </a:lvl1pPr>
            <a:lvl2pPr marL="1737237" indent="-668169" algn="l" defTabSz="2138136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672670" indent="-534534" algn="l" defTabSz="2138136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41738" indent="-534534" algn="l" defTabSz="2138136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Char char="Ü"/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810805" indent="-534534" algn="l" defTabSz="2138136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»"/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879873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8942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009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7077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b="1" dirty="0">
                <a:sym typeface="Arial"/>
              </a:rPr>
              <a:t>Design Challenge #__</a:t>
            </a:r>
            <a:endParaRPr lang="en-CA" b="1" dirty="0"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F17135-5C00-4C85-5CA7-0D2A75EC28A8}"/>
              </a:ext>
            </a:extLst>
          </p:cNvPr>
          <p:cNvGrpSpPr/>
          <p:nvPr/>
        </p:nvGrpSpPr>
        <p:grpSpPr>
          <a:xfrm>
            <a:off x="22326848" y="19324013"/>
            <a:ext cx="8704499" cy="712695"/>
            <a:chOff x="21040970" y="20531764"/>
            <a:chExt cx="9248530" cy="757238"/>
          </a:xfrm>
        </p:grpSpPr>
        <p:pic>
          <p:nvPicPr>
            <p:cNvPr id="14" name="Google Shape;74;p13">
              <a:extLst>
                <a:ext uri="{FF2B5EF4-FFF2-40B4-BE49-F238E27FC236}">
                  <a16:creationId xmlns:a16="http://schemas.microsoft.com/office/drawing/2014/main" id="{7F60FB3A-3804-FB20-40DE-A8D553CEC0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77;p13">
              <a:extLst>
                <a:ext uri="{FF2B5EF4-FFF2-40B4-BE49-F238E27FC236}">
                  <a16:creationId xmlns:a16="http://schemas.microsoft.com/office/drawing/2014/main" id="{B39BEC53-8980-27DB-D403-4E135038F004}"/>
                </a:ext>
              </a:extLst>
            </p:cNvPr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ctr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00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6CFED-C582-5B27-003A-35033BDE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7161F31-87AB-B292-03DA-30E2994292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CA" noProof="0" dirty="0"/>
              <a:t>Learning Agents Flexible Recognition Framework [REFERENCE]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DE5252C-6D09-06DC-1935-0FDA9336C7E9}"/>
              </a:ext>
            </a:extLst>
          </p:cNvPr>
          <p:cNvSpPr txBox="1"/>
          <p:nvPr/>
        </p:nvSpPr>
        <p:spPr>
          <a:xfrm>
            <a:off x="25445039" y="17192486"/>
            <a:ext cx="2979913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Informal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991F5C9-B5B0-B587-4231-C512BCD26039}"/>
              </a:ext>
            </a:extLst>
          </p:cNvPr>
          <p:cNvSpPr txBox="1"/>
          <p:nvPr/>
        </p:nvSpPr>
        <p:spPr>
          <a:xfrm>
            <a:off x="4503429" y="17192486"/>
            <a:ext cx="4274913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Formal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B8F9267-AF1A-00D8-6E50-653AED2B5DC6}"/>
              </a:ext>
            </a:extLst>
          </p:cNvPr>
          <p:cNvSpPr txBox="1"/>
          <p:nvPr/>
        </p:nvSpPr>
        <p:spPr>
          <a:xfrm>
            <a:off x="20234060" y="17192486"/>
            <a:ext cx="4428956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Non- / semi-formal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CF3164F-709A-40C9-7D77-2BEA81D11271}"/>
              </a:ext>
            </a:extLst>
          </p:cNvPr>
          <p:cNvSpPr txBox="1"/>
          <p:nvPr/>
        </p:nvSpPr>
        <p:spPr>
          <a:xfrm>
            <a:off x="11446764" y="17192486"/>
            <a:ext cx="8435873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Formal </a:t>
            </a:r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 Semi</a:t>
            </a:r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-formal </a:t>
            </a:r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  <a:sym typeface="Wingdings" panose="05000000000000000000" pitchFamily="2" charset="2"/>
              </a:rPr>
              <a:t> </a:t>
            </a:r>
            <a:r>
              <a:rPr lang="en-CA" sz="3116" b="1" dirty="0">
                <a:solidFill>
                  <a:srgbClr val="2E2464"/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Informal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56F5E21-5989-7C3D-D8FC-C5C549CD06D2}"/>
              </a:ext>
            </a:extLst>
          </p:cNvPr>
          <p:cNvSpPr txBox="1"/>
          <p:nvPr/>
        </p:nvSpPr>
        <p:spPr>
          <a:xfrm>
            <a:off x="2967552" y="17794915"/>
            <a:ext cx="7308220" cy="1250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QUALITY ASSURED STRUCTURE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TRUSTED ISSUER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ACADEMIC/PROFESSIONAL VALUE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PORTABLE RECOGNITION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E3F344EB-6939-47EA-3A10-87B89A7AC7C8}"/>
              </a:ext>
            </a:extLst>
          </p:cNvPr>
          <p:cNvSpPr txBox="1"/>
          <p:nvPr/>
        </p:nvSpPr>
        <p:spPr>
          <a:xfrm>
            <a:off x="25063386" y="17794915"/>
            <a:ext cx="3743220" cy="1250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FLEXIBLE STRUCTURE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ANY ISSUER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SOCIAL VALUE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APPRECIATIVE RECOGNITION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98AE460-73D4-69DB-26A4-0ECC1D22315A}"/>
              </a:ext>
            </a:extLst>
          </p:cNvPr>
          <p:cNvSpPr txBox="1"/>
          <p:nvPr/>
        </p:nvSpPr>
        <p:spPr>
          <a:xfrm>
            <a:off x="20580534" y="17794915"/>
            <a:ext cx="3699559" cy="1250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DELIBERATE STRUCTURE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ORGANIZATIONAL ISSUER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PRAGMATIC VALUE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CONTEXTUAL RECOGNITION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DB54799-EF93-5BA7-2326-7AAEFFADF7E9}"/>
              </a:ext>
            </a:extLst>
          </p:cNvPr>
          <p:cNvSpPr txBox="1"/>
          <p:nvPr/>
        </p:nvSpPr>
        <p:spPr>
          <a:xfrm>
            <a:off x="11456500" y="17794915"/>
            <a:ext cx="8435873" cy="1250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VARIABLE STRUCTURE</a:t>
            </a:r>
            <a:b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VARIOUS ISSUERS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APPLIED VALUE</a:t>
            </a:r>
          </a:p>
          <a:p>
            <a:pPr algn="ctr" defTabSz="430317"/>
            <a:r>
              <a:rPr lang="en-CA" sz="1882" dirty="0">
                <a:solidFill>
                  <a:srgbClr val="2E2464"/>
                </a:solidFill>
                <a:latin typeface="Open Sans"/>
                <a:ea typeface="Open Sans ExtraBold" panose="020B0906030804020204" pitchFamily="34" charset="0"/>
                <a:cs typeface="Open Sans ExtraBold" panose="020B0906030804020204" pitchFamily="34" charset="0"/>
              </a:rPr>
              <a:t>VARIABLE RECOGNITION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7818011-25F5-F813-1D71-12E8BFAB430A}"/>
              </a:ext>
            </a:extLst>
          </p:cNvPr>
          <p:cNvGrpSpPr/>
          <p:nvPr/>
        </p:nvGrpSpPr>
        <p:grpSpPr>
          <a:xfrm>
            <a:off x="1936275" y="1761870"/>
            <a:ext cx="26584387" cy="15449120"/>
            <a:chOff x="685692" y="1803639"/>
            <a:chExt cx="28245911" cy="1641469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E45C41E-FC52-B6A7-1661-4FC0A8280630}"/>
                </a:ext>
              </a:extLst>
            </p:cNvPr>
            <p:cNvSpPr/>
            <p:nvPr/>
          </p:nvSpPr>
          <p:spPr>
            <a:xfrm>
              <a:off x="10700143" y="5210815"/>
              <a:ext cx="9144000" cy="12617196"/>
            </a:xfrm>
            <a:prstGeom prst="rect">
              <a:avLst/>
            </a:prstGeom>
            <a:gradFill flip="none" rotWithShape="1">
              <a:gsLst>
                <a:gs pos="0">
                  <a:srgbClr val="00739A">
                    <a:alpha val="1000"/>
                  </a:srgbClr>
                </a:gs>
                <a:gs pos="26000">
                  <a:srgbClr val="00739A">
                    <a:alpha val="4000"/>
                  </a:srgbClr>
                </a:gs>
                <a:gs pos="71000">
                  <a:srgbClr val="00739A">
                    <a:alpha val="7000"/>
                  </a:srgbClr>
                </a:gs>
                <a:gs pos="100000">
                  <a:srgbClr val="00739A">
                    <a:alpha val="15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317"/>
              <a:endParaRPr lang="en-CA" sz="6731">
                <a:solidFill>
                  <a:prstClr val="white"/>
                </a:solidFill>
                <a:latin typeface="Open Sans"/>
              </a:endParaRPr>
            </a:p>
          </p:txBody>
        </p:sp>
        <p:cxnSp>
          <p:nvCxnSpPr>
            <p:cNvPr id="57" name="Straight Arrow Connector 15">
              <a:extLst>
                <a:ext uri="{FF2B5EF4-FFF2-40B4-BE49-F238E27FC236}">
                  <a16:creationId xmlns:a16="http://schemas.microsoft.com/office/drawing/2014/main" id="{19D2CC6E-2D65-6A43-458B-C5C4358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1781424" y="3966384"/>
              <a:ext cx="26980804" cy="46899"/>
            </a:xfrm>
            <a:prstGeom prst="straightConnector1">
              <a:avLst/>
            </a:prstGeom>
            <a:ln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id="{3D1C88D7-6AD0-34B8-50ED-7FE25433C7B7}"/>
                </a:ext>
              </a:extLst>
            </p:cNvPr>
            <p:cNvSpPr txBox="1"/>
            <p:nvPr/>
          </p:nvSpPr>
          <p:spPr>
            <a:xfrm>
              <a:off x="2092266" y="3473186"/>
              <a:ext cx="8489830" cy="1117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2849407" fontAlgn="base">
                <a:spcBef>
                  <a:spcPts val="565"/>
                </a:spcBef>
                <a:spcAft>
                  <a:spcPts val="565"/>
                </a:spcAft>
                <a:defRPr/>
              </a:pPr>
              <a:r>
                <a:rPr lang="en-CA" sz="3116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FORMAL</a:t>
              </a:r>
              <a:br>
                <a:rPr lang="en-CA" sz="3116" dirty="0">
                  <a:solidFill>
                    <a:prstClr val="black"/>
                  </a:solidFill>
                  <a:latin typeface="Open Sans Semibold"/>
                  <a:cs typeface="Arial" charset="0"/>
                </a:rPr>
              </a:br>
              <a:r>
                <a:rPr lang="en-CA" sz="3116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Summative, Auditable, Standardized</a:t>
              </a:r>
              <a:endParaRPr lang="en-CA" sz="3116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EB683E7E-7376-2DF2-6F25-1260199FCD05}"/>
                </a:ext>
              </a:extLst>
            </p:cNvPr>
            <p:cNvSpPr txBox="1"/>
            <p:nvPr/>
          </p:nvSpPr>
          <p:spPr>
            <a:xfrm>
              <a:off x="19860846" y="3473186"/>
              <a:ext cx="8578302" cy="1117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2849407" fontAlgn="base">
                <a:spcBef>
                  <a:spcPts val="565"/>
                </a:spcBef>
                <a:spcAft>
                  <a:spcPts val="565"/>
                </a:spcAft>
                <a:defRPr/>
              </a:pPr>
              <a:r>
                <a:rPr lang="en-CA" sz="3116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NON- / SEMI-FORMAL, INFORMAL</a:t>
              </a:r>
              <a:br>
                <a:rPr lang="en-CA" sz="3116" dirty="0">
                  <a:solidFill>
                    <a:prstClr val="black"/>
                  </a:solidFill>
                  <a:latin typeface="Open Sans Semibold"/>
                  <a:cs typeface="Arial" charset="0"/>
                </a:rPr>
              </a:br>
              <a:r>
                <a:rPr lang="en-CA" sz="3116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Formative, Appreciative, Personalized</a:t>
              </a:r>
            </a:p>
          </p:txBody>
        </p:sp>
        <p:cxnSp>
          <p:nvCxnSpPr>
            <p:cNvPr id="144" name="Straight Arrow Connector 61">
              <a:extLst>
                <a:ext uri="{FF2B5EF4-FFF2-40B4-BE49-F238E27FC236}">
                  <a16:creationId xmlns:a16="http://schemas.microsoft.com/office/drawing/2014/main" id="{7A5BCABE-4585-7DC4-0148-89F58C5B5355}"/>
                </a:ext>
              </a:extLst>
            </p:cNvPr>
            <p:cNvCxnSpPr>
              <a:cxnSpLocks/>
            </p:cNvCxnSpPr>
            <p:nvPr/>
          </p:nvCxnSpPr>
          <p:spPr>
            <a:xfrm>
              <a:off x="1781424" y="4876872"/>
              <a:ext cx="13459965" cy="0"/>
            </a:xfrm>
            <a:prstGeom prst="straightConnector1">
              <a:avLst/>
            </a:prstGeom>
            <a:ln w="22225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39">
              <a:extLst>
                <a:ext uri="{FF2B5EF4-FFF2-40B4-BE49-F238E27FC236}">
                  <a16:creationId xmlns:a16="http://schemas.microsoft.com/office/drawing/2014/main" id="{115A8F38-E2A9-8AF1-830D-EA7DD005D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02898" y="4876872"/>
              <a:ext cx="13628705" cy="0"/>
            </a:xfrm>
            <a:prstGeom prst="straightConnector1">
              <a:avLst/>
            </a:prstGeom>
            <a:ln w="22225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3">
              <a:extLst>
                <a:ext uri="{FF2B5EF4-FFF2-40B4-BE49-F238E27FC236}">
                  <a16:creationId xmlns:a16="http://schemas.microsoft.com/office/drawing/2014/main" id="{B12AB9C8-0382-718E-B96E-4A2CF4EA9663}"/>
                </a:ext>
              </a:extLst>
            </p:cNvPr>
            <p:cNvSpPr txBox="1"/>
            <p:nvPr/>
          </p:nvSpPr>
          <p:spPr>
            <a:xfrm>
              <a:off x="4450669" y="4670883"/>
              <a:ext cx="5760720" cy="4076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56986" tIns="0" rIns="56986" bIns="0">
              <a:spAutoFit/>
            </a:bodyPr>
            <a:lstStyle/>
            <a:p>
              <a:pPr algn="ctr" defTabSz="430317">
                <a:defRPr/>
              </a:pPr>
              <a:r>
                <a:rPr lang="en-CA" sz="2493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more formal (“micro-credentials”)</a:t>
              </a:r>
              <a:endParaRPr lang="en-CA" sz="2493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47" name="TextBox 16">
              <a:extLst>
                <a:ext uri="{FF2B5EF4-FFF2-40B4-BE49-F238E27FC236}">
                  <a16:creationId xmlns:a16="http://schemas.microsoft.com/office/drawing/2014/main" id="{4A2AC0B7-57AB-952B-5886-4E8FDF3D813F}"/>
                </a:ext>
              </a:extLst>
            </p:cNvPr>
            <p:cNvSpPr txBox="1"/>
            <p:nvPr/>
          </p:nvSpPr>
          <p:spPr>
            <a:xfrm>
              <a:off x="20166629" y="4597253"/>
              <a:ext cx="6766560" cy="4076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56986" tIns="0" rIns="56986" bIns="0">
              <a:spAutoFit/>
            </a:bodyPr>
            <a:lstStyle/>
            <a:p>
              <a:pPr algn="ctr" defTabSz="430317">
                <a:defRPr/>
              </a:pPr>
              <a:r>
                <a:rPr lang="en-CA" sz="2493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less formal – no summative assessment</a:t>
              </a:r>
              <a:endParaRPr lang="en-CA" sz="2493" dirty="0">
                <a:solidFill>
                  <a:prstClr val="white"/>
                </a:solidFill>
                <a:latin typeface="Open Sans"/>
              </a:endParaRPr>
            </a:p>
          </p:txBody>
        </p:sp>
        <p:cxnSp>
          <p:nvCxnSpPr>
            <p:cNvPr id="148" name="Straight Arrow Connector 58">
              <a:extLst>
                <a:ext uri="{FF2B5EF4-FFF2-40B4-BE49-F238E27FC236}">
                  <a16:creationId xmlns:a16="http://schemas.microsoft.com/office/drawing/2014/main" id="{E7190512-170D-FB71-F597-391FAD968DDF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564" y="6125624"/>
              <a:ext cx="0" cy="274381"/>
            </a:xfrm>
            <a:prstGeom prst="straightConnector1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84CBDB0-6076-0F52-54D4-3FC25730598C}"/>
                </a:ext>
              </a:extLst>
            </p:cNvPr>
            <p:cNvSpPr/>
            <p:nvPr/>
          </p:nvSpPr>
          <p:spPr>
            <a:xfrm>
              <a:off x="12720473" y="5757895"/>
              <a:ext cx="316060" cy="3789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317">
                <a:defRPr/>
              </a:pPr>
              <a:endParaRPr lang="en-CA" sz="6731" dirty="0">
                <a:solidFill>
                  <a:prstClr val="white"/>
                </a:solidFill>
                <a:latin typeface="Open Sans"/>
              </a:endParaRPr>
            </a:p>
          </p:txBody>
        </p:sp>
        <p:pic>
          <p:nvPicPr>
            <p:cNvPr id="250" name="Graphic 62" descr="Clipboard Mixed with solid fill">
              <a:extLst>
                <a:ext uri="{FF2B5EF4-FFF2-40B4-BE49-F238E27FC236}">
                  <a16:creationId xmlns:a16="http://schemas.microsoft.com/office/drawing/2014/main" id="{F43D7441-D261-5959-8C7F-798364F95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01183" y="5647801"/>
              <a:ext cx="548763" cy="548762"/>
            </a:xfrm>
            <a:prstGeom prst="rect">
              <a:avLst/>
            </a:prstGeom>
          </p:spPr>
        </p:pic>
        <p:cxnSp>
          <p:nvCxnSpPr>
            <p:cNvPr id="150" name="Straight Arrow Connector 4">
              <a:extLst>
                <a:ext uri="{FF2B5EF4-FFF2-40B4-BE49-F238E27FC236}">
                  <a16:creationId xmlns:a16="http://schemas.microsoft.com/office/drawing/2014/main" id="{ABB2B7DA-1E48-FF46-FBC0-59231BDC140D}"/>
                </a:ext>
              </a:extLst>
            </p:cNvPr>
            <p:cNvCxnSpPr>
              <a:cxnSpLocks/>
            </p:cNvCxnSpPr>
            <p:nvPr/>
          </p:nvCxnSpPr>
          <p:spPr>
            <a:xfrm>
              <a:off x="15272143" y="3438294"/>
              <a:ext cx="0" cy="1907974"/>
            </a:xfrm>
            <a:prstGeom prst="straightConnector1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or: Elbow 73">
              <a:extLst>
                <a:ext uri="{FF2B5EF4-FFF2-40B4-BE49-F238E27FC236}">
                  <a16:creationId xmlns:a16="http://schemas.microsoft.com/office/drawing/2014/main" id="{40BC34F3-50EA-945D-BE80-79B489323FF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884359" y="5338364"/>
              <a:ext cx="2377969" cy="365760"/>
            </a:xfrm>
            <a:prstGeom prst="bentConnector2">
              <a:avLst/>
            </a:prstGeom>
            <a:ln w="2222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or: Elbow 75">
              <a:extLst>
                <a:ext uri="{FF2B5EF4-FFF2-40B4-BE49-F238E27FC236}">
                  <a16:creationId xmlns:a16="http://schemas.microsoft.com/office/drawing/2014/main" id="{E84FC9D1-1DC2-4F00-A3AC-7E5FB7A9582E}"/>
                </a:ext>
              </a:extLst>
            </p:cNvPr>
            <p:cNvCxnSpPr>
              <a:cxnSpLocks/>
            </p:cNvCxnSpPr>
            <p:nvPr/>
          </p:nvCxnSpPr>
          <p:spPr>
            <a:xfrm>
              <a:off x="15282489" y="5335867"/>
              <a:ext cx="2377440" cy="365760"/>
            </a:xfrm>
            <a:prstGeom prst="bentConnector2">
              <a:avLst/>
            </a:prstGeom>
            <a:ln w="2222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9826E39-A9F0-2E8F-8021-3F0DC8619FD7}"/>
                </a:ext>
              </a:extLst>
            </p:cNvPr>
            <p:cNvSpPr/>
            <p:nvPr/>
          </p:nvSpPr>
          <p:spPr>
            <a:xfrm>
              <a:off x="15097253" y="3887203"/>
              <a:ext cx="381419" cy="457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317">
                <a:defRPr/>
              </a:pPr>
              <a:endParaRPr lang="en-CA" sz="6731" dirty="0">
                <a:solidFill>
                  <a:prstClr val="white"/>
                </a:solidFill>
                <a:latin typeface="Open Sans"/>
              </a:endParaRPr>
            </a:p>
          </p:txBody>
        </p:sp>
        <p:pic>
          <p:nvPicPr>
            <p:cNvPr id="248" name="Graphic 33" descr="Clipboard Mixed with solid fill">
              <a:extLst>
                <a:ext uri="{FF2B5EF4-FFF2-40B4-BE49-F238E27FC236}">
                  <a16:creationId xmlns:a16="http://schemas.microsoft.com/office/drawing/2014/main" id="{9455199F-4B4C-10DA-0B14-EE4E8858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41022" y="3780597"/>
              <a:ext cx="662244" cy="662244"/>
            </a:xfrm>
            <a:prstGeom prst="rect">
              <a:avLst/>
            </a:prstGeom>
          </p:spPr>
        </p:pic>
        <p:cxnSp>
          <p:nvCxnSpPr>
            <p:cNvPr id="154" name="Straight Arrow Connector 66">
              <a:extLst>
                <a:ext uri="{FF2B5EF4-FFF2-40B4-BE49-F238E27FC236}">
                  <a16:creationId xmlns:a16="http://schemas.microsoft.com/office/drawing/2014/main" id="{F7DE7B28-896A-E52C-B15E-E24AC63F945F}"/>
                </a:ext>
              </a:extLst>
            </p:cNvPr>
            <p:cNvCxnSpPr>
              <a:cxnSpLocks/>
            </p:cNvCxnSpPr>
            <p:nvPr/>
          </p:nvCxnSpPr>
          <p:spPr>
            <a:xfrm>
              <a:off x="17668086" y="6125624"/>
              <a:ext cx="0" cy="274381"/>
            </a:xfrm>
            <a:prstGeom prst="straightConnector1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1C09F9A-9BC2-9667-296D-1B123FD73C1D}"/>
                </a:ext>
              </a:extLst>
            </p:cNvPr>
            <p:cNvSpPr/>
            <p:nvPr/>
          </p:nvSpPr>
          <p:spPr>
            <a:xfrm>
              <a:off x="17512995" y="5779495"/>
              <a:ext cx="316059" cy="4383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317">
                <a:defRPr/>
              </a:pPr>
              <a:endParaRPr lang="en-CA" sz="6731" dirty="0">
                <a:solidFill>
                  <a:prstClr val="white"/>
                </a:solidFill>
                <a:latin typeface="Open Sans"/>
              </a:endParaRPr>
            </a:p>
          </p:txBody>
        </p:sp>
        <p:pic>
          <p:nvPicPr>
            <p:cNvPr id="246" name="Graphic 70" descr="Clipboard Mixed with solid fill">
              <a:extLst>
                <a:ext uri="{FF2B5EF4-FFF2-40B4-BE49-F238E27FC236}">
                  <a16:creationId xmlns:a16="http://schemas.microsoft.com/office/drawing/2014/main" id="{DE6404DC-DC41-6FA1-8A5E-2E601D02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393705" y="5652150"/>
              <a:ext cx="548762" cy="634746"/>
            </a:xfrm>
            <a:prstGeom prst="rect">
              <a:avLst/>
            </a:prstGeom>
          </p:spPr>
        </p:pic>
        <p:sp>
          <p:nvSpPr>
            <p:cNvPr id="156" name="TextBox 80">
              <a:extLst>
                <a:ext uri="{FF2B5EF4-FFF2-40B4-BE49-F238E27FC236}">
                  <a16:creationId xmlns:a16="http://schemas.microsoft.com/office/drawing/2014/main" id="{31CDF88B-1539-DBBD-8D12-E8AC2EE87AB1}"/>
                </a:ext>
              </a:extLst>
            </p:cNvPr>
            <p:cNvSpPr txBox="1"/>
            <p:nvPr/>
          </p:nvSpPr>
          <p:spPr>
            <a:xfrm>
              <a:off x="14239851" y="5534232"/>
              <a:ext cx="2064585" cy="64694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 defTabSz="890439">
                <a:lnSpc>
                  <a:spcPts val="1993"/>
                </a:lnSpc>
                <a:defRPr/>
              </a:pPr>
              <a:r>
                <a:rPr lang="en-CA" sz="204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Assessed or </a:t>
              </a:r>
              <a:br>
                <a:rPr lang="en-CA" sz="204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CA" sz="204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Not Assessed</a:t>
              </a:r>
              <a:endParaRPr lang="en-CA" sz="2044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7" name="TextBox 34">
              <a:extLst>
                <a:ext uri="{FF2B5EF4-FFF2-40B4-BE49-F238E27FC236}">
                  <a16:creationId xmlns:a16="http://schemas.microsoft.com/office/drawing/2014/main" id="{B069B83E-48DA-FD9F-B6D9-E5AD899D7B45}"/>
                </a:ext>
              </a:extLst>
            </p:cNvPr>
            <p:cNvSpPr txBox="1"/>
            <p:nvPr/>
          </p:nvSpPr>
          <p:spPr>
            <a:xfrm>
              <a:off x="14136868" y="4479610"/>
              <a:ext cx="2270551" cy="3405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56986" tIns="0" rIns="56986" bIns="0">
              <a:noAutofit/>
            </a:bodyPr>
            <a:lstStyle/>
            <a:p>
              <a:pPr algn="ctr" defTabSz="430317">
                <a:defRPr/>
              </a:pPr>
              <a:r>
                <a:rPr lang="en-CA" sz="2044" b="1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ASSESSMENT</a:t>
              </a:r>
              <a:endParaRPr lang="en-CA" sz="2044" b="1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58" name="Flowchart: Off-page Connector 157">
              <a:extLst>
                <a:ext uri="{FF2B5EF4-FFF2-40B4-BE49-F238E27FC236}">
                  <a16:creationId xmlns:a16="http://schemas.microsoft.com/office/drawing/2014/main" id="{B5DAB365-97BF-9EE2-9578-CF02A51839C3}"/>
                </a:ext>
              </a:extLst>
            </p:cNvPr>
            <p:cNvSpPr>
              <a:spLocks/>
            </p:cNvSpPr>
            <p:nvPr/>
          </p:nvSpPr>
          <p:spPr>
            <a:xfrm>
              <a:off x="6571913" y="12001067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0053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>
              <a:noAutofit/>
            </a:bodyPr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Assessed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Course Certificate</a:t>
              </a:r>
            </a:p>
          </p:txBody>
        </p:sp>
        <p:sp>
          <p:nvSpPr>
            <p:cNvPr id="159" name="Flowchart: Off-page Connector 158">
              <a:extLst>
                <a:ext uri="{FF2B5EF4-FFF2-40B4-BE49-F238E27FC236}">
                  <a16:creationId xmlns:a16="http://schemas.microsoft.com/office/drawing/2014/main" id="{2D31CE7E-F138-E23E-35AE-57C47EF88068}"/>
                </a:ext>
              </a:extLst>
            </p:cNvPr>
            <p:cNvSpPr>
              <a:spLocks/>
            </p:cNvSpPr>
            <p:nvPr/>
          </p:nvSpPr>
          <p:spPr>
            <a:xfrm>
              <a:off x="6571913" y="10731068"/>
              <a:ext cx="3018192" cy="1097524"/>
            </a:xfrm>
            <a:prstGeom prst="flowChartOffpageConnector">
              <a:avLst/>
            </a:prstGeom>
            <a:noFill/>
            <a:ln w="12700">
              <a:solidFill>
                <a:srgbClr val="0053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>
              <a:noAutofit/>
            </a:bodyPr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Assessed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Program Certificate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(“meso-credential”)</a:t>
              </a:r>
            </a:p>
          </p:txBody>
        </p:sp>
        <p:sp>
          <p:nvSpPr>
            <p:cNvPr id="160" name="Flowchart: Off-page Connector 159">
              <a:extLst>
                <a:ext uri="{FF2B5EF4-FFF2-40B4-BE49-F238E27FC236}">
                  <a16:creationId xmlns:a16="http://schemas.microsoft.com/office/drawing/2014/main" id="{7B47FC89-42FF-F2AB-4EC4-3BF919316CFA}"/>
                </a:ext>
              </a:extLst>
            </p:cNvPr>
            <p:cNvSpPr>
              <a:spLocks/>
            </p:cNvSpPr>
            <p:nvPr/>
          </p:nvSpPr>
          <p:spPr>
            <a:xfrm>
              <a:off x="20955425" y="17131868"/>
              <a:ext cx="3049094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Mentee Role</a:t>
              </a:r>
            </a:p>
          </p:txBody>
        </p:sp>
        <p:sp>
          <p:nvSpPr>
            <p:cNvPr id="161" name="Flowchart: Off-page Connector 160">
              <a:extLst>
                <a:ext uri="{FF2B5EF4-FFF2-40B4-BE49-F238E27FC236}">
                  <a16:creationId xmlns:a16="http://schemas.microsoft.com/office/drawing/2014/main" id="{90C0DD0F-4257-139B-57AD-0CF4EDB8AC6E}"/>
                </a:ext>
              </a:extLst>
            </p:cNvPr>
            <p:cNvSpPr>
              <a:spLocks/>
            </p:cNvSpPr>
            <p:nvPr/>
          </p:nvSpPr>
          <p:spPr>
            <a:xfrm>
              <a:off x="20955425" y="16217468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Mentor Role</a:t>
              </a:r>
            </a:p>
          </p:txBody>
        </p:sp>
        <p:sp>
          <p:nvSpPr>
            <p:cNvPr id="162" name="Flowchart: Off-page Connector 161">
              <a:extLst>
                <a:ext uri="{FF2B5EF4-FFF2-40B4-BE49-F238E27FC236}">
                  <a16:creationId xmlns:a16="http://schemas.microsoft.com/office/drawing/2014/main" id="{12D85F82-DE92-80B5-B2A9-DE718312499F}"/>
                </a:ext>
              </a:extLst>
            </p:cNvPr>
            <p:cNvSpPr>
              <a:spLocks/>
            </p:cNvSpPr>
            <p:nvPr/>
          </p:nvSpPr>
          <p:spPr>
            <a:xfrm>
              <a:off x="25737737" y="13474268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Community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Award</a:t>
              </a:r>
            </a:p>
          </p:txBody>
        </p:sp>
        <p:sp>
          <p:nvSpPr>
            <p:cNvPr id="163" name="Flowchart: Off-page Connector 162">
              <a:extLst>
                <a:ext uri="{FF2B5EF4-FFF2-40B4-BE49-F238E27FC236}">
                  <a16:creationId xmlns:a16="http://schemas.microsoft.com/office/drawing/2014/main" id="{6D2F105F-37E0-BC3B-33E1-4920682B1B93}"/>
                </a:ext>
              </a:extLst>
            </p:cNvPr>
            <p:cNvSpPr>
              <a:spLocks/>
            </p:cNvSpPr>
            <p:nvPr/>
          </p:nvSpPr>
          <p:spPr>
            <a:xfrm>
              <a:off x="25737737" y="12559868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Volunteer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Appreciation</a:t>
              </a:r>
            </a:p>
          </p:txBody>
        </p:sp>
        <p:sp>
          <p:nvSpPr>
            <p:cNvPr id="164" name="Flowchart: Off-page Connector 163">
              <a:extLst>
                <a:ext uri="{FF2B5EF4-FFF2-40B4-BE49-F238E27FC236}">
                  <a16:creationId xmlns:a16="http://schemas.microsoft.com/office/drawing/2014/main" id="{E313360D-5D0E-FD4D-FE35-4A38241200D4}"/>
                </a:ext>
              </a:extLst>
            </p:cNvPr>
            <p:cNvSpPr>
              <a:spLocks/>
            </p:cNvSpPr>
            <p:nvPr/>
          </p:nvSpPr>
          <p:spPr>
            <a:xfrm>
              <a:off x="25737737" y="116454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Team/Group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Appreciation</a:t>
              </a:r>
            </a:p>
          </p:txBody>
        </p:sp>
        <p:sp>
          <p:nvSpPr>
            <p:cNvPr id="165" name="Flowchart: Off-page Connector 164">
              <a:extLst>
                <a:ext uri="{FF2B5EF4-FFF2-40B4-BE49-F238E27FC236}">
                  <a16:creationId xmlns:a16="http://schemas.microsoft.com/office/drawing/2014/main" id="{25756041-CD00-7447-A830-4F41DD552FF6}"/>
                </a:ext>
              </a:extLst>
            </p:cNvPr>
            <p:cNvSpPr>
              <a:spLocks/>
            </p:cNvSpPr>
            <p:nvPr/>
          </p:nvSpPr>
          <p:spPr>
            <a:xfrm>
              <a:off x="25737737" y="143886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Association 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Membership, Awards</a:t>
              </a:r>
            </a:p>
          </p:txBody>
        </p:sp>
        <p:sp>
          <p:nvSpPr>
            <p:cNvPr id="166" name="Flowchart: Off-page Connector 165">
              <a:extLst>
                <a:ext uri="{FF2B5EF4-FFF2-40B4-BE49-F238E27FC236}">
                  <a16:creationId xmlns:a16="http://schemas.microsoft.com/office/drawing/2014/main" id="{F07BA2AD-6A50-B7ED-3FED-8FCF6A25CD5D}"/>
                </a:ext>
              </a:extLst>
            </p:cNvPr>
            <p:cNvSpPr>
              <a:spLocks/>
            </p:cNvSpPr>
            <p:nvPr/>
          </p:nvSpPr>
          <p:spPr>
            <a:xfrm>
              <a:off x="25737737" y="10731068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Worker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Appreciation</a:t>
              </a:r>
            </a:p>
          </p:txBody>
        </p:sp>
        <p:sp>
          <p:nvSpPr>
            <p:cNvPr id="167" name="Flowchart: Off-page Connector 166">
              <a:extLst>
                <a:ext uri="{FF2B5EF4-FFF2-40B4-BE49-F238E27FC236}">
                  <a16:creationId xmlns:a16="http://schemas.microsoft.com/office/drawing/2014/main" id="{C5FC3423-CEE9-CB8B-6B9F-E745489886D0}"/>
                </a:ext>
              </a:extLst>
            </p:cNvPr>
            <p:cNvSpPr>
              <a:spLocks/>
            </p:cNvSpPr>
            <p:nvPr/>
          </p:nvSpPr>
          <p:spPr>
            <a:xfrm>
              <a:off x="1781424" y="12633551"/>
              <a:ext cx="3018192" cy="823143"/>
            </a:xfrm>
            <a:prstGeom prst="flowChartOffpageConnector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Prescribed certification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program Step</a:t>
              </a:r>
            </a:p>
          </p:txBody>
        </p:sp>
        <p:sp>
          <p:nvSpPr>
            <p:cNvPr id="168" name="Flowchart: Off-page Connector 167">
              <a:extLst>
                <a:ext uri="{FF2B5EF4-FFF2-40B4-BE49-F238E27FC236}">
                  <a16:creationId xmlns:a16="http://schemas.microsoft.com/office/drawing/2014/main" id="{D57B2381-97CB-9F75-6AB0-6F7420694A1D}"/>
                </a:ext>
              </a:extLst>
            </p:cNvPr>
            <p:cNvSpPr>
              <a:spLocks/>
            </p:cNvSpPr>
            <p:nvPr/>
          </p:nvSpPr>
          <p:spPr>
            <a:xfrm>
              <a:off x="1781424" y="10731068"/>
              <a:ext cx="3018192" cy="823143"/>
            </a:xfrm>
            <a:prstGeom prst="flowChartOffpageConnector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Professional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Certification</a:t>
              </a:r>
            </a:p>
          </p:txBody>
        </p:sp>
        <p:sp>
          <p:nvSpPr>
            <p:cNvPr id="169" name="Flowchart: Off-page Connector 168">
              <a:extLst>
                <a:ext uri="{FF2B5EF4-FFF2-40B4-BE49-F238E27FC236}">
                  <a16:creationId xmlns:a16="http://schemas.microsoft.com/office/drawing/2014/main" id="{67F43A01-F934-0497-3127-0C674CA77036}"/>
                </a:ext>
              </a:extLst>
            </p:cNvPr>
            <p:cNvSpPr>
              <a:spLocks/>
            </p:cNvSpPr>
            <p:nvPr/>
          </p:nvSpPr>
          <p:spPr>
            <a:xfrm>
              <a:off x="25737737" y="153030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Peer Recognition</a:t>
              </a:r>
            </a:p>
          </p:txBody>
        </p:sp>
        <p:sp>
          <p:nvSpPr>
            <p:cNvPr id="170" name="Flowchart: Off-page Connector 169">
              <a:extLst>
                <a:ext uri="{FF2B5EF4-FFF2-40B4-BE49-F238E27FC236}">
                  <a16:creationId xmlns:a16="http://schemas.microsoft.com/office/drawing/2014/main" id="{9FE6FB29-3EFF-4ADB-3DA2-C24253D72A08}"/>
                </a:ext>
              </a:extLst>
            </p:cNvPr>
            <p:cNvSpPr>
              <a:spLocks/>
            </p:cNvSpPr>
            <p:nvPr/>
          </p:nvSpPr>
          <p:spPr>
            <a:xfrm>
              <a:off x="25737737" y="162174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Self-assertion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726E248-147F-B87B-7B75-61070E7AE98E}"/>
                </a:ext>
              </a:extLst>
            </p:cNvPr>
            <p:cNvSpPr txBox="1"/>
            <p:nvPr/>
          </p:nvSpPr>
          <p:spPr>
            <a:xfrm>
              <a:off x="16171239" y="9814511"/>
              <a:ext cx="3017520" cy="67718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Activated,</a:t>
              </a:r>
            </a:p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Sustained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B27228C-A619-F8A2-A1A2-4A779FEF3BC1}"/>
                </a:ext>
              </a:extLst>
            </p:cNvPr>
            <p:cNvSpPr txBox="1"/>
            <p:nvPr/>
          </p:nvSpPr>
          <p:spPr>
            <a:xfrm>
              <a:off x="20962359" y="9814511"/>
              <a:ext cx="3017520" cy="67718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Planned,</a:t>
              </a:r>
            </a:p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Structured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698D4EB-08C1-B9F2-20C4-D05EB8AF6BC1}"/>
                </a:ext>
              </a:extLst>
            </p:cNvPr>
            <p:cNvSpPr txBox="1"/>
            <p:nvPr/>
          </p:nvSpPr>
          <p:spPr>
            <a:xfrm>
              <a:off x="11370303" y="9814511"/>
              <a:ext cx="3017520" cy="67718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Documented,</a:t>
              </a:r>
            </a:p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Surfaced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2913FDB-01E6-9542-302E-8A67E9E5D91B}"/>
                </a:ext>
              </a:extLst>
            </p:cNvPr>
            <p:cNvSpPr txBox="1"/>
            <p:nvPr/>
          </p:nvSpPr>
          <p:spPr>
            <a:xfrm>
              <a:off x="1788358" y="9814511"/>
              <a:ext cx="3018192" cy="67718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Competent,</a:t>
              </a:r>
            </a:p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Performance Assured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CAE3ECD-7DC2-936B-889F-026B8E913019}"/>
                </a:ext>
              </a:extLst>
            </p:cNvPr>
            <p:cNvSpPr txBox="1"/>
            <p:nvPr/>
          </p:nvSpPr>
          <p:spPr>
            <a:xfrm>
              <a:off x="6578847" y="9814511"/>
              <a:ext cx="3018192" cy="67725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Delivered,</a:t>
              </a:r>
              <a:br>
                <a:rPr lang="en-CA" sz="2071" dirty="0">
                  <a:solidFill>
                    <a:srgbClr val="2E2464"/>
                  </a:solidFill>
                  <a:latin typeface="Open Sans Semibold"/>
                </a:rPr>
              </a:br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Verified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3A3B6BA-DBC2-F04A-6A2C-A4DE1995C763}"/>
                </a:ext>
              </a:extLst>
            </p:cNvPr>
            <p:cNvSpPr txBox="1"/>
            <p:nvPr/>
          </p:nvSpPr>
          <p:spPr>
            <a:xfrm>
              <a:off x="25744671" y="9814511"/>
              <a:ext cx="3018192" cy="67718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Planned</a:t>
              </a:r>
            </a:p>
            <a:p>
              <a:pPr algn="ctr" defTabSz="430317"/>
              <a:r>
                <a:rPr lang="en-CA" sz="2071" dirty="0">
                  <a:solidFill>
                    <a:srgbClr val="2E2464"/>
                  </a:solidFill>
                  <a:latin typeface="Open Sans Semibold"/>
                </a:rPr>
                <a:t>or ad hoc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7E48288-2BD8-8A75-C172-87555C76C689}"/>
                </a:ext>
              </a:extLst>
            </p:cNvPr>
            <p:cNvSpPr txBox="1"/>
            <p:nvPr/>
          </p:nvSpPr>
          <p:spPr>
            <a:xfrm>
              <a:off x="24939855" y="5120640"/>
              <a:ext cx="3991748" cy="9144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r" defTabSz="430317"/>
              <a:r>
                <a:rPr lang="en-CA" sz="2636" dirty="0">
                  <a:solidFill>
                    <a:srgbClr val="00739A"/>
                  </a:solidFill>
                  <a:latin typeface="Montserrat SemiBold"/>
                </a:rPr>
                <a:t>Community Based</a:t>
              </a:r>
              <a:br>
                <a:rPr lang="en-CA" sz="2636" dirty="0">
                  <a:solidFill>
                    <a:srgbClr val="00739A"/>
                  </a:solidFill>
                  <a:latin typeface="Montserrat SemiBold"/>
                </a:rPr>
              </a:br>
              <a:r>
                <a:rPr lang="en-CA" sz="2636" dirty="0">
                  <a:solidFill>
                    <a:srgbClr val="00739A"/>
                  </a:solidFill>
                  <a:latin typeface="Montserrat SemiBold"/>
                </a:rPr>
                <a:t>Emergent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0ED0FB1-952B-42D1-C2B1-8E1A80B75891}"/>
                </a:ext>
              </a:extLst>
            </p:cNvPr>
            <p:cNvSpPr txBox="1"/>
            <p:nvPr/>
          </p:nvSpPr>
          <p:spPr>
            <a:xfrm>
              <a:off x="1781424" y="5120640"/>
              <a:ext cx="2579321" cy="9144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430317"/>
              <a:r>
                <a:rPr lang="en-CA" sz="2636" dirty="0">
                  <a:solidFill>
                    <a:srgbClr val="00739A"/>
                  </a:solidFill>
                  <a:latin typeface="Montserrat SemiBold"/>
                </a:rPr>
                <a:t>Institutional Established</a:t>
              </a:r>
            </a:p>
          </p:txBody>
        </p:sp>
        <p:cxnSp>
          <p:nvCxnSpPr>
            <p:cNvPr id="183" name="Straight Arrow Connector 65">
              <a:extLst>
                <a:ext uri="{FF2B5EF4-FFF2-40B4-BE49-F238E27FC236}">
                  <a16:creationId xmlns:a16="http://schemas.microsoft.com/office/drawing/2014/main" id="{2ECB569C-1349-47E5-3487-F3A8DE41C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63369" y="3296492"/>
              <a:ext cx="2511945" cy="643893"/>
            </a:xfrm>
            <a:prstGeom prst="straightConnector1">
              <a:avLst/>
            </a:prstGeom>
            <a:ln w="22225">
              <a:prstDash val="dash"/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68">
              <a:extLst>
                <a:ext uri="{FF2B5EF4-FFF2-40B4-BE49-F238E27FC236}">
                  <a16:creationId xmlns:a16="http://schemas.microsoft.com/office/drawing/2014/main" id="{B282CF38-C5E5-F782-7E02-17AC45D405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665227" y="3293699"/>
              <a:ext cx="2391323" cy="655583"/>
            </a:xfrm>
            <a:prstGeom prst="straightConnector1">
              <a:avLst/>
            </a:prstGeom>
            <a:ln w="22225">
              <a:prstDash val="dash"/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Flowchart: Delay 71">
              <a:extLst>
                <a:ext uri="{FF2B5EF4-FFF2-40B4-BE49-F238E27FC236}">
                  <a16:creationId xmlns:a16="http://schemas.microsoft.com/office/drawing/2014/main" id="{DC143AC6-239B-9377-1855-9EF7A25C2A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641643" y="1899695"/>
              <a:ext cx="1261000" cy="2724660"/>
            </a:xfrm>
            <a:prstGeom prst="flowChartDelay">
              <a:avLst/>
            </a:prstGeom>
            <a:noFill/>
            <a:ln w="3175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540000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2337" dirty="0">
                  <a:solidFill>
                    <a:prstClr val="black"/>
                  </a:solidFill>
                  <a:latin typeface="Open Sans Semibold"/>
                </a:rPr>
                <a:t>Milestone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716FE8C-0406-718E-3C5C-2BE0D9F2C8C5}"/>
                </a:ext>
              </a:extLst>
            </p:cNvPr>
            <p:cNvSpPr txBox="1"/>
            <p:nvPr/>
          </p:nvSpPr>
          <p:spPr>
            <a:xfrm>
              <a:off x="6572585" y="5120640"/>
              <a:ext cx="3017520" cy="9144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defTabSz="430317"/>
              <a:r>
                <a:rPr lang="en-CA" sz="2636" b="1" dirty="0">
                  <a:solidFill>
                    <a:srgbClr val="00739A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ASSURANCE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6F061E7-0F33-BBBB-E018-D8044A2D0730}"/>
                </a:ext>
              </a:extLst>
            </p:cNvPr>
            <p:cNvSpPr txBox="1"/>
            <p:nvPr/>
          </p:nvSpPr>
          <p:spPr>
            <a:xfrm>
              <a:off x="20952184" y="5120640"/>
              <a:ext cx="3017520" cy="91440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2">
                      <a:lumMod val="20000"/>
                      <a:lumOff val="8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defTabSz="430317"/>
              <a:r>
                <a:rPr lang="en-CA" sz="2636" b="1" dirty="0">
                  <a:solidFill>
                    <a:srgbClr val="00739A"/>
                  </a:solidFill>
                  <a:latin typeface="Montserrat SemiBold"/>
                </a:rPr>
                <a:t>SOCIALIZATION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A7BB22A-5859-3A41-3485-13B6B578E069}"/>
                </a:ext>
              </a:extLst>
            </p:cNvPr>
            <p:cNvSpPr txBox="1"/>
            <p:nvPr/>
          </p:nvSpPr>
          <p:spPr>
            <a:xfrm>
              <a:off x="12907405" y="1803639"/>
              <a:ext cx="4737641" cy="67705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2">
                      <a:lumMod val="20000"/>
                      <a:lumOff val="8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defTabSz="430317"/>
              <a:r>
                <a:rPr lang="en-CA" sz="4141" dirty="0">
                  <a:solidFill>
                    <a:srgbClr val="00739A"/>
                  </a:solidFill>
                  <a:latin typeface="Montserrat SemiBold"/>
                </a:rPr>
                <a:t>STACKING</a:t>
              </a:r>
            </a:p>
          </p:txBody>
        </p:sp>
        <p:cxnSp>
          <p:nvCxnSpPr>
            <p:cNvPr id="191" name="Straight Arrow Connector 61">
              <a:extLst>
                <a:ext uri="{FF2B5EF4-FFF2-40B4-BE49-F238E27FC236}">
                  <a16:creationId xmlns:a16="http://schemas.microsoft.com/office/drawing/2014/main" id="{5FB3E330-805F-B632-F6C0-C7F561EFE084}"/>
                </a:ext>
              </a:extLst>
            </p:cNvPr>
            <p:cNvCxnSpPr>
              <a:cxnSpLocks/>
            </p:cNvCxnSpPr>
            <p:nvPr/>
          </p:nvCxnSpPr>
          <p:spPr>
            <a:xfrm>
              <a:off x="5081301" y="6926196"/>
              <a:ext cx="1210960" cy="0"/>
            </a:xfrm>
            <a:prstGeom prst="straightConnector1">
              <a:avLst/>
            </a:prstGeom>
            <a:ln w="19050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61">
              <a:extLst>
                <a:ext uri="{FF2B5EF4-FFF2-40B4-BE49-F238E27FC236}">
                  <a16:creationId xmlns:a16="http://schemas.microsoft.com/office/drawing/2014/main" id="{AA024DA9-4CA1-E848-DA00-90A91987B3E8}"/>
                </a:ext>
              </a:extLst>
            </p:cNvPr>
            <p:cNvCxnSpPr>
              <a:cxnSpLocks/>
            </p:cNvCxnSpPr>
            <p:nvPr/>
          </p:nvCxnSpPr>
          <p:spPr>
            <a:xfrm>
              <a:off x="9873823" y="6926196"/>
              <a:ext cx="1210960" cy="0"/>
            </a:xfrm>
            <a:prstGeom prst="straightConnector1">
              <a:avLst/>
            </a:prstGeom>
            <a:ln w="19050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61">
              <a:extLst>
                <a:ext uri="{FF2B5EF4-FFF2-40B4-BE49-F238E27FC236}">
                  <a16:creationId xmlns:a16="http://schemas.microsoft.com/office/drawing/2014/main" id="{C27FCE76-6D97-A34B-0BC1-A4394B1436C1}"/>
                </a:ext>
              </a:extLst>
            </p:cNvPr>
            <p:cNvCxnSpPr>
              <a:cxnSpLocks/>
            </p:cNvCxnSpPr>
            <p:nvPr/>
          </p:nvCxnSpPr>
          <p:spPr>
            <a:xfrm>
              <a:off x="14666345" y="6926196"/>
              <a:ext cx="1210960" cy="0"/>
            </a:xfrm>
            <a:prstGeom prst="straightConnector1">
              <a:avLst/>
            </a:prstGeom>
            <a:ln w="19050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61">
              <a:extLst>
                <a:ext uri="{FF2B5EF4-FFF2-40B4-BE49-F238E27FC236}">
                  <a16:creationId xmlns:a16="http://schemas.microsoft.com/office/drawing/2014/main" id="{379BB8D6-D852-A28D-6112-5E4FA8EA9D4F}"/>
                </a:ext>
              </a:extLst>
            </p:cNvPr>
            <p:cNvCxnSpPr>
              <a:cxnSpLocks/>
            </p:cNvCxnSpPr>
            <p:nvPr/>
          </p:nvCxnSpPr>
          <p:spPr>
            <a:xfrm>
              <a:off x="19458867" y="6926196"/>
              <a:ext cx="1210960" cy="0"/>
            </a:xfrm>
            <a:prstGeom prst="straightConnector1">
              <a:avLst/>
            </a:prstGeom>
            <a:ln w="19050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61">
              <a:extLst>
                <a:ext uri="{FF2B5EF4-FFF2-40B4-BE49-F238E27FC236}">
                  <a16:creationId xmlns:a16="http://schemas.microsoft.com/office/drawing/2014/main" id="{2B194EBF-F4D9-720D-16C2-5D8D03FAE0BA}"/>
                </a:ext>
              </a:extLst>
            </p:cNvPr>
            <p:cNvCxnSpPr>
              <a:cxnSpLocks/>
            </p:cNvCxnSpPr>
            <p:nvPr/>
          </p:nvCxnSpPr>
          <p:spPr>
            <a:xfrm>
              <a:off x="24251390" y="6926196"/>
              <a:ext cx="1210960" cy="0"/>
            </a:xfrm>
            <a:prstGeom prst="straightConnector1">
              <a:avLst/>
            </a:prstGeom>
            <a:ln w="19050"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Flowchart: Off-page Connector 195">
              <a:extLst>
                <a:ext uri="{FF2B5EF4-FFF2-40B4-BE49-F238E27FC236}">
                  <a16:creationId xmlns:a16="http://schemas.microsoft.com/office/drawing/2014/main" id="{7C155FEC-1052-3B92-7F71-DE47F4A659B8}"/>
                </a:ext>
              </a:extLst>
            </p:cNvPr>
            <p:cNvSpPr>
              <a:spLocks/>
            </p:cNvSpPr>
            <p:nvPr/>
          </p:nvSpPr>
          <p:spPr>
            <a:xfrm>
              <a:off x="11363369" y="15303068"/>
              <a:ext cx="3017520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Study groups,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Action research</a:t>
              </a:r>
            </a:p>
          </p:txBody>
        </p:sp>
        <p:sp>
          <p:nvSpPr>
            <p:cNvPr id="197" name="Flowchart: Off-page Connector 196">
              <a:extLst>
                <a:ext uri="{FF2B5EF4-FFF2-40B4-BE49-F238E27FC236}">
                  <a16:creationId xmlns:a16="http://schemas.microsoft.com/office/drawing/2014/main" id="{CF00977A-D079-38F1-4A5D-985341906198}"/>
                </a:ext>
              </a:extLst>
            </p:cNvPr>
            <p:cNvSpPr>
              <a:spLocks/>
            </p:cNvSpPr>
            <p:nvPr/>
          </p:nvSpPr>
          <p:spPr>
            <a:xfrm>
              <a:off x="11363369" y="11645468"/>
              <a:ext cx="3017520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Workshop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+ Evidence</a:t>
              </a:r>
            </a:p>
          </p:txBody>
        </p:sp>
        <p:sp>
          <p:nvSpPr>
            <p:cNvPr id="198" name="Flowchart: Off-page Connector 197">
              <a:extLst>
                <a:ext uri="{FF2B5EF4-FFF2-40B4-BE49-F238E27FC236}">
                  <a16:creationId xmlns:a16="http://schemas.microsoft.com/office/drawing/2014/main" id="{692DDCBD-58ED-1BA5-C5DB-7AE7294B4C1D}"/>
                </a:ext>
              </a:extLst>
            </p:cNvPr>
            <p:cNvSpPr>
              <a:spLocks/>
            </p:cNvSpPr>
            <p:nvPr/>
          </p:nvSpPr>
          <p:spPr>
            <a:xfrm>
              <a:off x="11363369" y="12559868"/>
              <a:ext cx="3017520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Live or Recorded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Demonstration</a:t>
              </a:r>
            </a:p>
          </p:txBody>
        </p:sp>
        <p:sp>
          <p:nvSpPr>
            <p:cNvPr id="199" name="Flowchart: Off-page Connector 198">
              <a:extLst>
                <a:ext uri="{FF2B5EF4-FFF2-40B4-BE49-F238E27FC236}">
                  <a16:creationId xmlns:a16="http://schemas.microsoft.com/office/drawing/2014/main" id="{E4F3F6A8-441D-71B6-C6A2-B0387540ACD8}"/>
                </a:ext>
              </a:extLst>
            </p:cNvPr>
            <p:cNvSpPr>
              <a:spLocks/>
            </p:cNvSpPr>
            <p:nvPr/>
          </p:nvSpPr>
          <p:spPr>
            <a:xfrm>
              <a:off x="11363369" y="10731068"/>
              <a:ext cx="3017520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Project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+ Evidence</a:t>
              </a:r>
            </a:p>
          </p:txBody>
        </p:sp>
        <p:sp>
          <p:nvSpPr>
            <p:cNvPr id="200" name="Flowchart: Off-page Connector 199">
              <a:extLst>
                <a:ext uri="{FF2B5EF4-FFF2-40B4-BE49-F238E27FC236}">
                  <a16:creationId xmlns:a16="http://schemas.microsoft.com/office/drawing/2014/main" id="{D8480024-B73B-8125-6628-ECD2D026CFFF}"/>
                </a:ext>
              </a:extLst>
            </p:cNvPr>
            <p:cNvSpPr>
              <a:spLocks/>
            </p:cNvSpPr>
            <p:nvPr/>
          </p:nvSpPr>
          <p:spPr>
            <a:xfrm>
              <a:off x="11363369" y="13474268"/>
              <a:ext cx="3017520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Targeted 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Evidence Package</a:t>
              </a:r>
            </a:p>
          </p:txBody>
        </p:sp>
        <p:sp>
          <p:nvSpPr>
            <p:cNvPr id="201" name="Flowchart: Off-page Connector 200">
              <a:extLst>
                <a:ext uri="{FF2B5EF4-FFF2-40B4-BE49-F238E27FC236}">
                  <a16:creationId xmlns:a16="http://schemas.microsoft.com/office/drawing/2014/main" id="{D07A5F51-520D-5FE7-EDEF-619913A169BA}"/>
                </a:ext>
              </a:extLst>
            </p:cNvPr>
            <p:cNvSpPr>
              <a:spLocks/>
            </p:cNvSpPr>
            <p:nvPr/>
          </p:nvSpPr>
          <p:spPr>
            <a:xfrm>
              <a:off x="11363369" y="14388668"/>
              <a:ext cx="3017520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Self-directed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Program + Evidence</a:t>
              </a:r>
            </a:p>
          </p:txBody>
        </p:sp>
        <p:sp>
          <p:nvSpPr>
            <p:cNvPr id="202" name="Flowchart: Off-page Connector 201">
              <a:extLst>
                <a:ext uri="{FF2B5EF4-FFF2-40B4-BE49-F238E27FC236}">
                  <a16:creationId xmlns:a16="http://schemas.microsoft.com/office/drawing/2014/main" id="{FAA51DC6-7588-498E-6158-E4E6BB2EABC1}"/>
                </a:ext>
              </a:extLst>
            </p:cNvPr>
            <p:cNvSpPr>
              <a:spLocks/>
            </p:cNvSpPr>
            <p:nvPr/>
          </p:nvSpPr>
          <p:spPr>
            <a:xfrm>
              <a:off x="16163969" y="134742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Work History,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Experience</a:t>
              </a:r>
            </a:p>
          </p:txBody>
        </p:sp>
        <p:sp>
          <p:nvSpPr>
            <p:cNvPr id="203" name="Flowchart: Off-page Connector 202">
              <a:extLst>
                <a:ext uri="{FF2B5EF4-FFF2-40B4-BE49-F238E27FC236}">
                  <a16:creationId xmlns:a16="http://schemas.microsoft.com/office/drawing/2014/main" id="{7509A91C-4779-FADC-EFFB-C581B36E772F}"/>
                </a:ext>
              </a:extLst>
            </p:cNvPr>
            <p:cNvSpPr>
              <a:spLocks/>
            </p:cNvSpPr>
            <p:nvPr/>
          </p:nvSpPr>
          <p:spPr>
            <a:xfrm>
              <a:off x="16163969" y="125598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Extended Observation,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Probation</a:t>
              </a:r>
            </a:p>
          </p:txBody>
        </p:sp>
        <p:sp>
          <p:nvSpPr>
            <p:cNvPr id="204" name="Flowchart: Off-page Connector 203">
              <a:extLst>
                <a:ext uri="{FF2B5EF4-FFF2-40B4-BE49-F238E27FC236}">
                  <a16:creationId xmlns:a16="http://schemas.microsoft.com/office/drawing/2014/main" id="{BB76AAE8-C6F5-A61D-072F-94D6C5AE392C}"/>
                </a:ext>
              </a:extLst>
            </p:cNvPr>
            <p:cNvSpPr>
              <a:spLocks/>
            </p:cNvSpPr>
            <p:nvPr/>
          </p:nvSpPr>
          <p:spPr>
            <a:xfrm>
              <a:off x="16163969" y="116454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Work Placement,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Internship, WIL</a:t>
              </a:r>
            </a:p>
          </p:txBody>
        </p:sp>
        <p:sp>
          <p:nvSpPr>
            <p:cNvPr id="205" name="Flowchart: Off-page Connector 204">
              <a:extLst>
                <a:ext uri="{FF2B5EF4-FFF2-40B4-BE49-F238E27FC236}">
                  <a16:creationId xmlns:a16="http://schemas.microsoft.com/office/drawing/2014/main" id="{EAE742C4-466B-7DCE-0060-2D7F6120FFE5}"/>
                </a:ext>
              </a:extLst>
            </p:cNvPr>
            <p:cNvSpPr>
              <a:spLocks/>
            </p:cNvSpPr>
            <p:nvPr/>
          </p:nvSpPr>
          <p:spPr>
            <a:xfrm>
              <a:off x="16163969" y="153030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Outstanding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Performance</a:t>
              </a:r>
            </a:p>
          </p:txBody>
        </p:sp>
        <p:sp>
          <p:nvSpPr>
            <p:cNvPr id="206" name="Flowchart: Off-page Connector 205">
              <a:extLst>
                <a:ext uri="{FF2B5EF4-FFF2-40B4-BE49-F238E27FC236}">
                  <a16:creationId xmlns:a16="http://schemas.microsoft.com/office/drawing/2014/main" id="{B2E38CEE-3398-58F5-65C8-5339D4FB3884}"/>
                </a:ext>
              </a:extLst>
            </p:cNvPr>
            <p:cNvSpPr>
              <a:spLocks/>
            </p:cNvSpPr>
            <p:nvPr/>
          </p:nvSpPr>
          <p:spPr>
            <a:xfrm>
              <a:off x="16163969" y="107310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Application 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of Learning</a:t>
              </a:r>
            </a:p>
          </p:txBody>
        </p:sp>
        <p:sp>
          <p:nvSpPr>
            <p:cNvPr id="207" name="Flowchart: Off-page Connector 206">
              <a:extLst>
                <a:ext uri="{FF2B5EF4-FFF2-40B4-BE49-F238E27FC236}">
                  <a16:creationId xmlns:a16="http://schemas.microsoft.com/office/drawing/2014/main" id="{4A5D6377-AE94-EB1C-0866-C44FD0BE4604}"/>
                </a:ext>
              </a:extLst>
            </p:cNvPr>
            <p:cNvSpPr>
              <a:spLocks/>
            </p:cNvSpPr>
            <p:nvPr/>
          </p:nvSpPr>
          <p:spPr>
            <a:xfrm>
              <a:off x="13773393" y="16499053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Work-Based 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Learning (WBL)</a:t>
              </a:r>
            </a:p>
          </p:txBody>
        </p:sp>
        <p:sp>
          <p:nvSpPr>
            <p:cNvPr id="208" name="6 flexible">
              <a:extLst>
                <a:ext uri="{FF2B5EF4-FFF2-40B4-BE49-F238E27FC236}">
                  <a16:creationId xmlns:a16="http://schemas.microsoft.com/office/drawing/2014/main" id="{B2B7CE84-2CFF-2FC3-A70F-CEC5B63E91DE}"/>
                </a:ext>
              </a:extLst>
            </p:cNvPr>
            <p:cNvSpPr>
              <a:spLocks/>
            </p:cNvSpPr>
            <p:nvPr/>
          </p:nvSpPr>
          <p:spPr>
            <a:xfrm>
              <a:off x="25737737" y="6371805"/>
              <a:ext cx="3018192" cy="1371905"/>
            </a:xfrm>
            <a:prstGeom prst="flowChartOffpageConnector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w="22225">
              <a:noFill/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58241" rIns="0" bIns="0" rtlCol="0" anchor="t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Flexible </a:t>
              </a:r>
              <a:br>
                <a:rPr lang="en-CA" sz="214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Recognition</a:t>
              </a:r>
            </a:p>
          </p:txBody>
        </p:sp>
        <p:sp>
          <p:nvSpPr>
            <p:cNvPr id="209" name="5 org visible">
              <a:extLst>
                <a:ext uri="{FF2B5EF4-FFF2-40B4-BE49-F238E27FC236}">
                  <a16:creationId xmlns:a16="http://schemas.microsoft.com/office/drawing/2014/main" id="{BB043FCF-324A-05FC-7EF6-F9C3F56279E8}"/>
                </a:ext>
              </a:extLst>
            </p:cNvPr>
            <p:cNvSpPr>
              <a:spLocks/>
            </p:cNvSpPr>
            <p:nvPr/>
          </p:nvSpPr>
          <p:spPr>
            <a:xfrm>
              <a:off x="20951512" y="6361836"/>
              <a:ext cx="3018192" cy="1371905"/>
            </a:xfrm>
            <a:prstGeom prst="flowChartOffpageConnector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22225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58241" rIns="0" bIns="0" rtlCol="0" anchor="t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Organized Learning</a:t>
              </a:r>
              <a:br>
                <a:rPr lang="en-CA" sz="214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NOT Assessed</a:t>
              </a:r>
            </a:p>
          </p:txBody>
        </p:sp>
        <p:sp>
          <p:nvSpPr>
            <p:cNvPr id="210" name="4 application">
              <a:extLst>
                <a:ext uri="{FF2B5EF4-FFF2-40B4-BE49-F238E27FC236}">
                  <a16:creationId xmlns:a16="http://schemas.microsoft.com/office/drawing/2014/main" id="{5A4DC8F1-C6E6-17AB-379C-F500939E6BCF}"/>
                </a:ext>
              </a:extLst>
            </p:cNvPr>
            <p:cNvSpPr>
              <a:spLocks/>
            </p:cNvSpPr>
            <p:nvPr/>
          </p:nvSpPr>
          <p:spPr>
            <a:xfrm>
              <a:off x="16158990" y="6378357"/>
              <a:ext cx="3018192" cy="1371905"/>
            </a:xfrm>
            <a:prstGeom prst="flowChartOffpageConnector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22225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58241" rIns="0" bIns="0" rtlCol="0" anchor="t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Application &amp;</a:t>
              </a:r>
              <a:br>
                <a:rPr lang="en-CA" sz="214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Performance</a:t>
              </a:r>
            </a:p>
          </p:txBody>
        </p:sp>
        <p:sp>
          <p:nvSpPr>
            <p:cNvPr id="211" name="3 evidence">
              <a:extLst>
                <a:ext uri="{FF2B5EF4-FFF2-40B4-BE49-F238E27FC236}">
                  <a16:creationId xmlns:a16="http://schemas.microsoft.com/office/drawing/2014/main" id="{0F9B79FD-D1E9-CF66-A1D1-CD482B0946C2}"/>
                </a:ext>
              </a:extLst>
            </p:cNvPr>
            <p:cNvSpPr>
              <a:spLocks/>
            </p:cNvSpPr>
            <p:nvPr/>
          </p:nvSpPr>
          <p:spPr>
            <a:xfrm>
              <a:off x="11366468" y="6361836"/>
              <a:ext cx="3018192" cy="1371905"/>
            </a:xfrm>
            <a:prstGeom prst="flowChartOffpageConnector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w="22225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58241" rIns="0" bIns="0" rtlCol="0" anchor="t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Evidence &amp; </a:t>
              </a:r>
              <a:br>
                <a:rPr lang="en-CA" sz="214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Demonstration</a:t>
              </a:r>
            </a:p>
          </p:txBody>
        </p:sp>
        <p:sp>
          <p:nvSpPr>
            <p:cNvPr id="212" name="1 certification">
              <a:extLst>
                <a:ext uri="{FF2B5EF4-FFF2-40B4-BE49-F238E27FC236}">
                  <a16:creationId xmlns:a16="http://schemas.microsoft.com/office/drawing/2014/main" id="{59B6F9AA-00F7-71B6-0F7B-947B52C24B38}"/>
                </a:ext>
              </a:extLst>
            </p:cNvPr>
            <p:cNvSpPr>
              <a:spLocks/>
            </p:cNvSpPr>
            <p:nvPr/>
          </p:nvSpPr>
          <p:spPr>
            <a:xfrm>
              <a:off x="1781424" y="6371804"/>
              <a:ext cx="3018192" cy="1371905"/>
            </a:xfrm>
            <a:prstGeom prst="flowChartOffpageConnector">
              <a:avLst/>
            </a:pr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w="444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58241" rIns="0" bIns="0" rtlCol="0" anchor="t" anchorCtr="0"/>
            <a:lstStyle/>
            <a:p>
              <a:pPr algn="ctr" defTabSz="430317"/>
              <a:r>
                <a:rPr lang="en-CA" sz="2259" dirty="0">
                  <a:solidFill>
                    <a:prstClr val="black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Certification</a:t>
              </a:r>
            </a:p>
            <a:p>
              <a:pPr algn="ctr" defTabSz="430317"/>
              <a:r>
                <a:rPr lang="en-CA" sz="2259" dirty="0">
                  <a:solidFill>
                    <a:prstClr val="black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 a role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F34F45B-5988-16D4-F6AE-E02B13A35D1D}"/>
                </a:ext>
              </a:extLst>
            </p:cNvPr>
            <p:cNvSpPr txBox="1"/>
            <p:nvPr/>
          </p:nvSpPr>
          <p:spPr>
            <a:xfrm>
              <a:off x="3285325" y="6581553"/>
              <a:ext cx="69" cy="33423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30317"/>
              <a:endParaRPr lang="en-CA" sz="2044" dirty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4" name="2 assessed">
              <a:extLst>
                <a:ext uri="{FF2B5EF4-FFF2-40B4-BE49-F238E27FC236}">
                  <a16:creationId xmlns:a16="http://schemas.microsoft.com/office/drawing/2014/main" id="{47A06CDA-0144-762E-BE1D-843D7D295539}"/>
                </a:ext>
              </a:extLst>
            </p:cNvPr>
            <p:cNvSpPr>
              <a:spLocks/>
            </p:cNvSpPr>
            <p:nvPr/>
          </p:nvSpPr>
          <p:spPr>
            <a:xfrm>
              <a:off x="6571913" y="6371804"/>
              <a:ext cx="3018192" cy="1371905"/>
            </a:xfrm>
            <a:prstGeom prst="flowChartOffpageConnector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w="317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58241" rIns="0" bIns="0" rtlCol="0" anchor="t" anchorCtr="0">
              <a:noAutofit/>
            </a:bodyPr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Assessed</a:t>
              </a:r>
              <a:br>
                <a:rPr lang="en-CA" sz="214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2144" dirty="0">
                  <a:solidFill>
                    <a:prstClr val="black"/>
                  </a:solidFill>
                  <a:latin typeface="Open Sans Semibold"/>
                </a:rPr>
                <a:t>Learning</a:t>
              </a:r>
            </a:p>
          </p:txBody>
        </p:sp>
        <p:sp>
          <p:nvSpPr>
            <p:cNvPr id="215" name="Flowchart: Off-page Connector 214">
              <a:extLst>
                <a:ext uri="{FF2B5EF4-FFF2-40B4-BE49-F238E27FC236}">
                  <a16:creationId xmlns:a16="http://schemas.microsoft.com/office/drawing/2014/main" id="{3C2F2697-3025-18CD-F219-DE67254FD12A}"/>
                </a:ext>
              </a:extLst>
            </p:cNvPr>
            <p:cNvSpPr>
              <a:spLocks/>
            </p:cNvSpPr>
            <p:nvPr/>
          </p:nvSpPr>
          <p:spPr>
            <a:xfrm>
              <a:off x="20955425" y="13474268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Event/Workshop/Webinar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Speaker Role</a:t>
              </a:r>
            </a:p>
          </p:txBody>
        </p:sp>
        <p:sp>
          <p:nvSpPr>
            <p:cNvPr id="216" name="Flowchart: Off-page Connector 215">
              <a:extLst>
                <a:ext uri="{FF2B5EF4-FFF2-40B4-BE49-F238E27FC236}">
                  <a16:creationId xmlns:a16="http://schemas.microsoft.com/office/drawing/2014/main" id="{77ECF52C-390E-6785-4641-6C676E99F2AE}"/>
                </a:ext>
              </a:extLst>
            </p:cNvPr>
            <p:cNvSpPr>
              <a:spLocks/>
            </p:cNvSpPr>
            <p:nvPr/>
          </p:nvSpPr>
          <p:spPr>
            <a:xfrm>
              <a:off x="20955425" y="12559868"/>
              <a:ext cx="3018192" cy="823143"/>
            </a:xfrm>
            <a:prstGeom prst="flowChartOffpageConnector">
              <a:avLst/>
            </a:prstGeom>
            <a:noFill/>
            <a:ln w="12700">
              <a:solidFill>
                <a:srgbClr val="63B3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78082" rIns="0" bIns="0" rtlCol="0" anchor="b" anchorCtr="0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Event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Participant</a:t>
              </a:r>
            </a:p>
          </p:txBody>
        </p:sp>
        <p:sp>
          <p:nvSpPr>
            <p:cNvPr id="217" name="Flowchart: Off-page Connector 216">
              <a:extLst>
                <a:ext uri="{FF2B5EF4-FFF2-40B4-BE49-F238E27FC236}">
                  <a16:creationId xmlns:a16="http://schemas.microsoft.com/office/drawing/2014/main" id="{C922737D-7BA9-1992-7F67-197D510C78E9}"/>
                </a:ext>
              </a:extLst>
            </p:cNvPr>
            <p:cNvSpPr>
              <a:spLocks/>
            </p:cNvSpPr>
            <p:nvPr/>
          </p:nvSpPr>
          <p:spPr>
            <a:xfrm>
              <a:off x="20955425" y="143886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Self-paced Course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Completion</a:t>
              </a:r>
            </a:p>
          </p:txBody>
        </p:sp>
        <p:sp>
          <p:nvSpPr>
            <p:cNvPr id="218" name="Flowchart: Off-page Connector 217">
              <a:extLst>
                <a:ext uri="{FF2B5EF4-FFF2-40B4-BE49-F238E27FC236}">
                  <a16:creationId xmlns:a16="http://schemas.microsoft.com/office/drawing/2014/main" id="{CD9EA2B0-EF27-221D-AAC7-23F568168244}"/>
                </a:ext>
              </a:extLst>
            </p:cNvPr>
            <p:cNvSpPr>
              <a:spLocks/>
            </p:cNvSpPr>
            <p:nvPr/>
          </p:nvSpPr>
          <p:spPr>
            <a:xfrm>
              <a:off x="20955425" y="107310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Workshop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Participant</a:t>
              </a:r>
            </a:p>
          </p:txBody>
        </p:sp>
        <p:sp>
          <p:nvSpPr>
            <p:cNvPr id="219" name="Flowchart: Off-page Connector 218">
              <a:extLst>
                <a:ext uri="{FF2B5EF4-FFF2-40B4-BE49-F238E27FC236}">
                  <a16:creationId xmlns:a16="http://schemas.microsoft.com/office/drawing/2014/main" id="{5A9D061A-0CC1-E991-DC65-FA6E7D3FAEFB}"/>
                </a:ext>
              </a:extLst>
            </p:cNvPr>
            <p:cNvSpPr>
              <a:spLocks/>
            </p:cNvSpPr>
            <p:nvPr/>
          </p:nvSpPr>
          <p:spPr>
            <a:xfrm>
              <a:off x="20955425" y="116454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78082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Webinar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Participant</a:t>
              </a:r>
            </a:p>
          </p:txBody>
        </p:sp>
        <p:sp>
          <p:nvSpPr>
            <p:cNvPr id="220" name="Flowchart: Off-page Connector 219">
              <a:extLst>
                <a:ext uri="{FF2B5EF4-FFF2-40B4-BE49-F238E27FC236}">
                  <a16:creationId xmlns:a16="http://schemas.microsoft.com/office/drawing/2014/main" id="{AFF29338-7799-7C49-50B9-21AA6108367F}"/>
                </a:ext>
              </a:extLst>
            </p:cNvPr>
            <p:cNvSpPr>
              <a:spLocks/>
            </p:cNvSpPr>
            <p:nvPr/>
          </p:nvSpPr>
          <p:spPr>
            <a:xfrm>
              <a:off x="20955425" y="153030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Completed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Podcast/Resource </a:t>
              </a:r>
            </a:p>
          </p:txBody>
        </p:sp>
        <p:sp>
          <p:nvSpPr>
            <p:cNvPr id="221" name="TextBox 13">
              <a:extLst>
                <a:ext uri="{FF2B5EF4-FFF2-40B4-BE49-F238E27FC236}">
                  <a16:creationId xmlns:a16="http://schemas.microsoft.com/office/drawing/2014/main" id="{46695AAD-E412-EEE5-651D-35233D14571C}"/>
                </a:ext>
              </a:extLst>
            </p:cNvPr>
            <p:cNvSpPr txBox="1"/>
            <p:nvPr/>
          </p:nvSpPr>
          <p:spPr>
            <a:xfrm>
              <a:off x="6722715" y="13529158"/>
              <a:ext cx="2716589" cy="8310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430317"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Micro-credentials</a:t>
              </a:r>
            </a:p>
            <a:p>
              <a:pPr algn="ctr" defTabSz="430317"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- modular, assessed</a:t>
              </a:r>
            </a:p>
            <a:p>
              <a:pPr algn="ctr" defTabSz="430317"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- for credit/not for credit</a:t>
              </a:r>
              <a:endParaRPr lang="en-CA" sz="1694" dirty="0">
                <a:solidFill>
                  <a:prstClr val="black"/>
                </a:solidFill>
                <a:latin typeface="Open Sans"/>
              </a:endParaRP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72859277-9843-0300-4C1D-36E59E3EFF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70499" y="12833835"/>
              <a:ext cx="1" cy="695323"/>
            </a:xfrm>
            <a:prstGeom prst="straightConnector1">
              <a:avLst/>
            </a:prstGeom>
            <a:ln w="22225"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F5658D5E-F217-7A5A-4056-D781C1BD8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2059" y="12383163"/>
              <a:ext cx="1718975" cy="1174617"/>
            </a:xfrm>
            <a:prstGeom prst="straightConnector1">
              <a:avLst/>
            </a:prstGeom>
            <a:ln w="22225"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1E7D7FFA-E230-3011-BF6E-3F1F5D997FD6}"/>
                </a:ext>
              </a:extLst>
            </p:cNvPr>
            <p:cNvCxnSpPr>
              <a:cxnSpLocks/>
            </p:cNvCxnSpPr>
            <p:nvPr/>
          </p:nvCxnSpPr>
          <p:spPr>
            <a:xfrm>
              <a:off x="9546408" y="14207481"/>
              <a:ext cx="1521655" cy="112380"/>
            </a:xfrm>
            <a:prstGeom prst="straightConnector1">
              <a:avLst/>
            </a:prstGeom>
            <a:ln w="22225"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13">
              <a:extLst>
                <a:ext uri="{FF2B5EF4-FFF2-40B4-BE49-F238E27FC236}">
                  <a16:creationId xmlns:a16="http://schemas.microsoft.com/office/drawing/2014/main" id="{B815ECFC-E76A-FCF8-FB89-A461C0FAB6F3}"/>
                </a:ext>
              </a:extLst>
            </p:cNvPr>
            <p:cNvSpPr txBox="1"/>
            <p:nvPr/>
          </p:nvSpPr>
          <p:spPr>
            <a:xfrm rot="20527170">
              <a:off x="9321303" y="13492544"/>
              <a:ext cx="2011680" cy="338594"/>
            </a:xfrm>
            <a:prstGeom prst="rect">
              <a:avLst/>
            </a:prstGeom>
            <a:noFill/>
          </p:spPr>
          <p:txBody>
            <a:bodyPr wrap="square" lIns="56986" tIns="0" rIns="56986" bIns="0">
              <a:spAutoFit/>
            </a:bodyPr>
            <a:lstStyle/>
            <a:p>
              <a:pPr algn="ctr" defTabSz="430317">
                <a:defRPr/>
              </a:pPr>
              <a:r>
                <a:rPr lang="en-CA" sz="2071" i="1" dirty="0">
                  <a:solidFill>
                    <a:prstClr val="black"/>
                  </a:solidFill>
                  <a:latin typeface="Open Sans Semibold"/>
                  <a:cs typeface="Arial" charset="0"/>
                </a:rPr>
                <a:t> IF assessed..</a:t>
              </a:r>
              <a:endParaRPr lang="en-CA" sz="2071" i="1" dirty="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226" name="Flowchart: Off-page Connector 225">
              <a:extLst>
                <a:ext uri="{FF2B5EF4-FFF2-40B4-BE49-F238E27FC236}">
                  <a16:creationId xmlns:a16="http://schemas.microsoft.com/office/drawing/2014/main" id="{1EC3F8CF-EE79-EFFD-E237-EC91B738F44D}"/>
                </a:ext>
              </a:extLst>
            </p:cNvPr>
            <p:cNvSpPr>
              <a:spLocks/>
            </p:cNvSpPr>
            <p:nvPr/>
          </p:nvSpPr>
          <p:spPr>
            <a:xfrm>
              <a:off x="25737737" y="171318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Declaration, </a:t>
              </a:r>
            </a:p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Pledge, Target</a:t>
              </a:r>
            </a:p>
          </p:txBody>
        </p:sp>
        <p:sp>
          <p:nvSpPr>
            <p:cNvPr id="227" name="Flowchart: Off-page Connector 226">
              <a:extLst>
                <a:ext uri="{FF2B5EF4-FFF2-40B4-BE49-F238E27FC236}">
                  <a16:creationId xmlns:a16="http://schemas.microsoft.com/office/drawing/2014/main" id="{EBED8769-B9B2-C878-607B-92544EC2ED68}"/>
                </a:ext>
              </a:extLst>
            </p:cNvPr>
            <p:cNvSpPr>
              <a:spLocks/>
            </p:cNvSpPr>
            <p:nvPr/>
          </p:nvSpPr>
          <p:spPr>
            <a:xfrm>
              <a:off x="16163969" y="14388668"/>
              <a:ext cx="3018192" cy="823143"/>
            </a:xfrm>
            <a:prstGeom prst="flowChartOffpageConnector">
              <a:avLst/>
            </a:prstGeom>
            <a:noFill/>
            <a:ln w="12700">
              <a:gradFill>
                <a:gsLst>
                  <a:gs pos="0">
                    <a:srgbClr val="005370"/>
                  </a:gs>
                  <a:gs pos="100000">
                    <a:srgbClr val="63B3A7"/>
                  </a:gs>
                </a:gsLst>
                <a:lin ang="0" scaled="0"/>
              </a:gra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22960"/>
                        <a:gd name="connsiteY0" fmla="*/ 0 h 822960"/>
                        <a:gd name="connsiteX1" fmla="*/ 403250 w 822960"/>
                        <a:gd name="connsiteY1" fmla="*/ 0 h 822960"/>
                        <a:gd name="connsiteX2" fmla="*/ 822960 w 822960"/>
                        <a:gd name="connsiteY2" fmla="*/ 0 h 822960"/>
                        <a:gd name="connsiteX3" fmla="*/ 822960 w 822960"/>
                        <a:gd name="connsiteY3" fmla="*/ 342351 h 822960"/>
                        <a:gd name="connsiteX4" fmla="*/ 822960 w 822960"/>
                        <a:gd name="connsiteY4" fmla="*/ 658368 h 822960"/>
                        <a:gd name="connsiteX5" fmla="*/ 411480 w 822960"/>
                        <a:gd name="connsiteY5" fmla="*/ 822960 h 822960"/>
                        <a:gd name="connsiteX6" fmla="*/ 0 w 822960"/>
                        <a:gd name="connsiteY6" fmla="*/ 658368 h 822960"/>
                        <a:gd name="connsiteX7" fmla="*/ 0 w 822960"/>
                        <a:gd name="connsiteY7" fmla="*/ 316017 h 822960"/>
                        <a:gd name="connsiteX8" fmla="*/ 0 w 822960"/>
                        <a:gd name="connsiteY8" fmla="*/ 0 h 822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2960" h="822960" extrusionOk="0">
                          <a:moveTo>
                            <a:pt x="0" y="0"/>
                          </a:moveTo>
                          <a:cubicBezTo>
                            <a:pt x="82831" y="-25993"/>
                            <a:pt x="251685" y="3827"/>
                            <a:pt x="403250" y="0"/>
                          </a:cubicBezTo>
                          <a:cubicBezTo>
                            <a:pt x="554815" y="-3827"/>
                            <a:pt x="616854" y="43374"/>
                            <a:pt x="822960" y="0"/>
                          </a:cubicBezTo>
                          <a:cubicBezTo>
                            <a:pt x="847854" y="151881"/>
                            <a:pt x="795725" y="245283"/>
                            <a:pt x="822960" y="342351"/>
                          </a:cubicBezTo>
                          <a:cubicBezTo>
                            <a:pt x="850195" y="439419"/>
                            <a:pt x="799743" y="503504"/>
                            <a:pt x="822960" y="658368"/>
                          </a:cubicBezTo>
                          <a:cubicBezTo>
                            <a:pt x="733498" y="710412"/>
                            <a:pt x="574340" y="728805"/>
                            <a:pt x="411480" y="822960"/>
                          </a:cubicBezTo>
                          <a:cubicBezTo>
                            <a:pt x="213484" y="772217"/>
                            <a:pt x="172136" y="671950"/>
                            <a:pt x="0" y="658368"/>
                          </a:cubicBezTo>
                          <a:cubicBezTo>
                            <a:pt x="-8554" y="506643"/>
                            <a:pt x="1666" y="457221"/>
                            <a:pt x="0" y="316017"/>
                          </a:cubicBezTo>
                          <a:cubicBezTo>
                            <a:pt x="-1666" y="174813"/>
                            <a:pt x="21800" y="1094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Performance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in a Role</a:t>
              </a:r>
            </a:p>
          </p:txBody>
        </p:sp>
        <p:sp>
          <p:nvSpPr>
            <p:cNvPr id="228" name="Flowchart: Off-page Connector 227">
              <a:extLst>
                <a:ext uri="{FF2B5EF4-FFF2-40B4-BE49-F238E27FC236}">
                  <a16:creationId xmlns:a16="http://schemas.microsoft.com/office/drawing/2014/main" id="{DA38040E-922A-FADB-2B07-448E4AE41CB4}"/>
                </a:ext>
              </a:extLst>
            </p:cNvPr>
            <p:cNvSpPr>
              <a:spLocks/>
            </p:cNvSpPr>
            <p:nvPr/>
          </p:nvSpPr>
          <p:spPr>
            <a:xfrm>
              <a:off x="1781424" y="11645468"/>
              <a:ext cx="3018192" cy="823143"/>
            </a:xfrm>
            <a:prstGeom prst="flowChartOffpageConnector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89041" rIns="0" bIns="0" rtlCol="0" anchor="ctr"/>
            <a:lstStyle/>
            <a:p>
              <a:pPr algn="ctr" defTabSz="284940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Regulated</a:t>
              </a:r>
              <a:br>
                <a:rPr lang="en-CA" sz="1694" dirty="0">
                  <a:solidFill>
                    <a:prstClr val="black"/>
                  </a:solidFill>
                  <a:latin typeface="Open Sans Semibold"/>
                </a:rPr>
              </a:br>
              <a:r>
                <a:rPr lang="en-CA" sz="1694" dirty="0">
                  <a:solidFill>
                    <a:prstClr val="black"/>
                  </a:solidFill>
                  <a:latin typeface="Open Sans Semibold"/>
                </a:rPr>
                <a:t>License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041C73C-7A8C-33D5-0A67-F760E8E39243}"/>
                </a:ext>
              </a:extLst>
            </p:cNvPr>
            <p:cNvSpPr txBox="1"/>
            <p:nvPr/>
          </p:nvSpPr>
          <p:spPr>
            <a:xfrm>
              <a:off x="1689017" y="14642310"/>
              <a:ext cx="7955224" cy="3576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30317"/>
              <a:r>
                <a:rPr lang="en-CA" sz="1882" b="1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RPL and credential articulation</a:t>
              </a:r>
            </a:p>
            <a:p>
              <a:pPr defTabSz="430317"/>
              <a:br>
                <a:rPr lang="en-CA" sz="753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CA" sz="1694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Nonformal credential offerings (</a:t>
              </a:r>
              <a:r>
                <a:rPr lang="en-CA" sz="1694" b="1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achievements</a:t>
              </a:r>
              <a:r>
                <a:rPr lang="en-CA" sz="1694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) may be formally assessed as “pre-evaluated curriculum” by educators and professional bodies for articulation into micro-credentials, or toward qualifications and recorded (banked) as a repeatable form of credential articulation and transfer (CAT). </a:t>
              </a:r>
              <a:br>
                <a:rPr lang="en-CA" sz="1694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endParaRPr lang="en-CA" sz="1694" i="1" dirty="0">
                <a:solidFill>
                  <a:srgbClr val="2E2464"/>
                </a:solidFill>
                <a:latin typeface="Montserrat SemiBold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  <a:p>
              <a:pPr defTabSz="430317"/>
              <a:r>
                <a:rPr lang="en-CA" sz="1694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Nonformal or informal credential </a:t>
              </a:r>
              <a:r>
                <a:rPr lang="en-CA" sz="1694" b="1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assertions</a:t>
              </a:r>
              <a:r>
                <a:rPr lang="en-CA" sz="1694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issued to individuals may later be individually assessed (</a:t>
              </a:r>
              <a:r>
                <a:rPr lang="en-CA" sz="1694" i="1" dirty="0" err="1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PLAR’d</a:t>
              </a:r>
              <a:r>
                <a:rPr lang="en-CA" sz="1694" i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) for formal recognition. The achievements realized by these assertions may be also be recorded for future reference at this time, as appropriate.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3973BC4-4B24-6BF8-D082-07186632FE66}"/>
                </a:ext>
              </a:extLst>
            </p:cNvPr>
            <p:cNvSpPr txBox="1"/>
            <p:nvPr/>
          </p:nvSpPr>
          <p:spPr>
            <a:xfrm>
              <a:off x="685692" y="6143347"/>
              <a:ext cx="750222" cy="1638397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defTabSz="430317"/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BADGE</a:t>
              </a:r>
            </a:p>
            <a:p>
              <a:pPr algn="ctr" defTabSz="430317"/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CATEGORIES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FA40185-E2F8-5043-3DC6-B29A7E2651B1}"/>
                </a:ext>
              </a:extLst>
            </p:cNvPr>
            <p:cNvSpPr txBox="1"/>
            <p:nvPr/>
          </p:nvSpPr>
          <p:spPr>
            <a:xfrm>
              <a:off x="685692" y="8008521"/>
              <a:ext cx="750222" cy="1376947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defTabSz="430317"/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EXAMPLE IMAGES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99653B3-8400-00A4-020A-E3D7CA0904F4}"/>
                </a:ext>
              </a:extLst>
            </p:cNvPr>
            <p:cNvSpPr txBox="1"/>
            <p:nvPr/>
          </p:nvSpPr>
          <p:spPr>
            <a:xfrm>
              <a:off x="685692" y="10911607"/>
              <a:ext cx="750222" cy="2012360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defTabSz="430317"/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EXAMPLE </a:t>
              </a:r>
              <a:b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BADGE TYPES</a:t>
              </a:r>
            </a:p>
          </p:txBody>
        </p:sp>
        <p:pic>
          <p:nvPicPr>
            <p:cNvPr id="236" name="Graphic 235">
              <a:extLst>
                <a:ext uri="{FF2B5EF4-FFF2-40B4-BE49-F238E27FC236}">
                  <a16:creationId xmlns:a16="http://schemas.microsoft.com/office/drawing/2014/main" id="{BBA1B6EB-70F1-296A-07BD-684B64365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67377" y="7964971"/>
              <a:ext cx="1646286" cy="1646286"/>
            </a:xfrm>
            <a:prstGeom prst="rect">
              <a:avLst/>
            </a:prstGeom>
          </p:spPr>
        </p:pic>
        <p:pic>
          <p:nvPicPr>
            <p:cNvPr id="237" name="Graphic 236">
              <a:extLst>
                <a:ext uri="{FF2B5EF4-FFF2-40B4-BE49-F238E27FC236}">
                  <a16:creationId xmlns:a16="http://schemas.microsoft.com/office/drawing/2014/main" id="{C3C351D2-2254-2CA7-32AE-1A49EF74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57866" y="7952277"/>
              <a:ext cx="1646286" cy="1646286"/>
            </a:xfrm>
            <a:prstGeom prst="rect">
              <a:avLst/>
            </a:prstGeom>
          </p:spPr>
        </p:pic>
        <p:pic>
          <p:nvPicPr>
            <p:cNvPr id="238" name="Graphic 237">
              <a:extLst>
                <a:ext uri="{FF2B5EF4-FFF2-40B4-BE49-F238E27FC236}">
                  <a16:creationId xmlns:a16="http://schemas.microsoft.com/office/drawing/2014/main" id="{4514EEA2-E09A-C4A3-143F-22B7F30F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048986" y="7952277"/>
              <a:ext cx="1646286" cy="1646286"/>
            </a:xfrm>
            <a:prstGeom prst="rect">
              <a:avLst/>
            </a:prstGeom>
          </p:spPr>
        </p:pic>
        <p:pic>
          <p:nvPicPr>
            <p:cNvPr id="239" name="Graphic 238">
              <a:extLst>
                <a:ext uri="{FF2B5EF4-FFF2-40B4-BE49-F238E27FC236}">
                  <a16:creationId xmlns:a16="http://schemas.microsoft.com/office/drawing/2014/main" id="{8F213349-CACA-C268-ADCB-9E9078A04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849922" y="7964971"/>
              <a:ext cx="1646286" cy="1646286"/>
            </a:xfrm>
            <a:prstGeom prst="rect">
              <a:avLst/>
            </a:prstGeom>
          </p:spPr>
        </p:pic>
        <p:pic>
          <p:nvPicPr>
            <p:cNvPr id="240" name="Graphic 239">
              <a:extLst>
                <a:ext uri="{FF2B5EF4-FFF2-40B4-BE49-F238E27FC236}">
                  <a16:creationId xmlns:a16="http://schemas.microsoft.com/office/drawing/2014/main" id="{C168FF2A-30E4-5E68-16E1-977D393C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860182" y="7948979"/>
              <a:ext cx="1646286" cy="1646286"/>
            </a:xfrm>
            <a:prstGeom prst="rect">
              <a:avLst/>
            </a:prstGeom>
          </p:spPr>
        </p:pic>
        <p:pic>
          <p:nvPicPr>
            <p:cNvPr id="241" name="Graphic 240">
              <a:extLst>
                <a:ext uri="{FF2B5EF4-FFF2-40B4-BE49-F238E27FC236}">
                  <a16:creationId xmlns:a16="http://schemas.microsoft.com/office/drawing/2014/main" id="{F290A0E5-E718-54B7-37FC-4799A2B8D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600286" y="7948979"/>
              <a:ext cx="1646286" cy="1646286"/>
            </a:xfrm>
            <a:prstGeom prst="rect">
              <a:avLst/>
            </a:prstGeom>
          </p:spPr>
        </p:pic>
        <p:pic>
          <p:nvPicPr>
            <p:cNvPr id="242" name="Graphic 241">
              <a:extLst>
                <a:ext uri="{FF2B5EF4-FFF2-40B4-BE49-F238E27FC236}">
                  <a16:creationId xmlns:a16="http://schemas.microsoft.com/office/drawing/2014/main" id="{43089C60-4AD3-FFCB-1F6D-CDE57471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6423690" y="7948979"/>
              <a:ext cx="1646286" cy="1646286"/>
            </a:xfrm>
            <a:prstGeom prst="rect">
              <a:avLst/>
            </a:prstGeom>
          </p:spPr>
        </p:pic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870D9CC3-960A-57BA-3873-B96E4B32252B}"/>
                </a:ext>
              </a:extLst>
            </p:cNvPr>
            <p:cNvSpPr txBox="1"/>
            <p:nvPr/>
          </p:nvSpPr>
          <p:spPr>
            <a:xfrm>
              <a:off x="692626" y="9496363"/>
              <a:ext cx="750222" cy="1352934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defTabSz="430317"/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BADGE</a:t>
              </a:r>
              <a:b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CA" sz="1694" b="1" dirty="0">
                  <a:solidFill>
                    <a:srgbClr val="2E2464"/>
                  </a:solidFill>
                  <a:latin typeface="Montserrat SemiBold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THEMES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DE04931-B628-F22F-3890-400E94765EAA}"/>
                </a:ext>
              </a:extLst>
            </p:cNvPr>
            <p:cNvGrpSpPr/>
            <p:nvPr/>
          </p:nvGrpSpPr>
          <p:grpSpPr>
            <a:xfrm>
              <a:off x="6469595" y="1844691"/>
              <a:ext cx="15717747" cy="1575656"/>
              <a:chOff x="6469595" y="1844691"/>
              <a:chExt cx="15717747" cy="1575656"/>
            </a:xfrm>
          </p:grpSpPr>
          <p:sp>
            <p:nvSpPr>
              <p:cNvPr id="186" name="TextBox 115">
                <a:extLst>
                  <a:ext uri="{FF2B5EF4-FFF2-40B4-BE49-F238E27FC236}">
                    <a16:creationId xmlns:a16="http://schemas.microsoft.com/office/drawing/2014/main" id="{1D71DCC2-8C47-2507-8572-B7D6E95CFC4D}"/>
                  </a:ext>
                </a:extLst>
              </p:cNvPr>
              <p:cNvSpPr txBox="1"/>
              <p:nvPr/>
            </p:nvSpPr>
            <p:spPr>
              <a:xfrm>
                <a:off x="18506406" y="1844691"/>
                <a:ext cx="3680936" cy="1575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84940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Recommended pathway</a:t>
                </a:r>
              </a:p>
              <a:p>
                <a:pPr defTabSz="284940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Retrospective journey </a:t>
                </a:r>
              </a:p>
              <a:p>
                <a:pPr defTabSz="284940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Showcase collection</a:t>
                </a:r>
              </a:p>
              <a:p>
                <a:pPr defTabSz="284940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Curated portfolio</a:t>
                </a:r>
              </a:p>
            </p:txBody>
          </p:sp>
          <p:sp>
            <p:nvSpPr>
              <p:cNvPr id="244" name="TextBox 114">
                <a:extLst>
                  <a:ext uri="{FF2B5EF4-FFF2-40B4-BE49-F238E27FC236}">
                    <a16:creationId xmlns:a16="http://schemas.microsoft.com/office/drawing/2014/main" id="{340110F8-0CB7-6F6C-6392-0B2A5636B4E6}"/>
                  </a:ext>
                </a:extLst>
              </p:cNvPr>
              <p:cNvSpPr txBox="1"/>
              <p:nvPr/>
            </p:nvSpPr>
            <p:spPr>
              <a:xfrm>
                <a:off x="6469595" y="1844691"/>
                <a:ext cx="5682185" cy="1575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284940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Master Certificate, “macro-credential”</a:t>
                </a:r>
                <a:b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</a:b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Prescribed certification program</a:t>
                </a:r>
              </a:p>
              <a:p>
                <a:pPr algn="r" defTabSz="284940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Multi-LER Verifiable Presentation</a:t>
                </a:r>
                <a:b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</a:br>
                <a:r>
                  <a:rPr lang="en-CA" sz="2259" dirty="0">
                    <a:solidFill>
                      <a:prstClr val="black"/>
                    </a:solidFill>
                    <a:latin typeface="Open Sans"/>
                    <a:cs typeface="Arial" charset="0"/>
                  </a:rPr>
                  <a:t>Comprehensive Learning Record (CLR)</a:t>
                </a:r>
              </a:p>
            </p:txBody>
          </p:sp>
        </p:grpSp>
      </p:grpSp>
      <p:pic>
        <p:nvPicPr>
          <p:cNvPr id="3" name="Google Shape;74;p13">
            <a:extLst>
              <a:ext uri="{FF2B5EF4-FFF2-40B4-BE49-F238E27FC236}">
                <a16:creationId xmlns:a16="http://schemas.microsoft.com/office/drawing/2014/main" id="{EBCB4948-2B7D-2EDC-29F6-647F6BC944FF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 l="-7142" t="-6003" r="-7142" b="-6003"/>
          <a:stretch/>
        </p:blipFill>
        <p:spPr>
          <a:xfrm>
            <a:off x="28968552" y="19324013"/>
            <a:ext cx="2048999" cy="71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;p13">
            <a:extLst>
              <a:ext uri="{FF2B5EF4-FFF2-40B4-BE49-F238E27FC236}">
                <a16:creationId xmlns:a16="http://schemas.microsoft.com/office/drawing/2014/main" id="{8514D609-BDD3-4357-A696-383B544F8946}"/>
              </a:ext>
            </a:extLst>
          </p:cNvPr>
          <p:cNvSpPr/>
          <p:nvPr/>
        </p:nvSpPr>
        <p:spPr>
          <a:xfrm>
            <a:off x="22313052" y="19374986"/>
            <a:ext cx="6568016" cy="61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01" tIns="0" rIns="0" bIns="0" anchor="ctr" anchorCtr="0">
            <a:noAutofit/>
          </a:bodyPr>
          <a:lstStyle/>
          <a:p>
            <a:pPr algn="r" defTabSz="2850848">
              <a:buClr>
                <a:srgbClr val="000000"/>
              </a:buClr>
            </a:pPr>
            <a:r>
              <a:rPr lang="en"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Learning Agents </a:t>
            </a:r>
            <a:br>
              <a:rPr lang="en"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 at 2026-01-17</a:t>
            </a:r>
          </a:p>
          <a:p>
            <a:pPr algn="r" defTabSz="2850848">
              <a:buClr>
                <a:srgbClr val="000000"/>
              </a:buClr>
            </a:pPr>
            <a:r>
              <a:rPr lang="en"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Current version at learningagents.ca</a:t>
            </a:r>
            <a:endParaRPr sz="124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6235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6297-4DF7-449A-AF10-787C3304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auve">
            <a:extLst>
              <a:ext uri="{FF2B5EF4-FFF2-40B4-BE49-F238E27FC236}">
                <a16:creationId xmlns:a16="http://schemas.microsoft.com/office/drawing/2014/main" id="{B72330AD-2835-7EFA-742F-8979650A6E21}"/>
              </a:ext>
            </a:extLst>
          </p:cNvPr>
          <p:cNvSpPr/>
          <p:nvPr/>
        </p:nvSpPr>
        <p:spPr>
          <a:xfrm>
            <a:off x="28249581" y="2237591"/>
            <a:ext cx="1549101" cy="15835256"/>
          </a:xfrm>
          <a:prstGeom prst="rect">
            <a:avLst/>
          </a:prstGeom>
          <a:gradFill>
            <a:gsLst>
              <a:gs pos="0">
                <a:srgbClr val="2F2567">
                  <a:alpha val="50000"/>
                </a:srgbClr>
              </a:gs>
              <a:gs pos="5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78173" tIns="534520" rtlCol="0" anchor="ctr"/>
          <a:lstStyle/>
          <a:p>
            <a:pPr defTabSz="430317"/>
            <a:r>
              <a:rPr lang="en-CA" sz="7794" dirty="0">
                <a:solidFill>
                  <a:srgbClr val="2F25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FORMAL</a:t>
            </a:r>
            <a:endParaRPr lang="en-CA" sz="7015" dirty="0">
              <a:solidFill>
                <a:srgbClr val="2F25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4" name="blue">
            <a:extLst>
              <a:ext uri="{FF2B5EF4-FFF2-40B4-BE49-F238E27FC236}">
                <a16:creationId xmlns:a16="http://schemas.microsoft.com/office/drawing/2014/main" id="{82A66816-B6DA-F1D8-3251-2FF3DADE322D}"/>
              </a:ext>
            </a:extLst>
          </p:cNvPr>
          <p:cNvSpPr/>
          <p:nvPr/>
        </p:nvSpPr>
        <p:spPr>
          <a:xfrm>
            <a:off x="28249581" y="2237591"/>
            <a:ext cx="1549101" cy="15835256"/>
          </a:xfrm>
          <a:prstGeom prst="rect">
            <a:avLst/>
          </a:prstGeom>
          <a:gradFill>
            <a:gsLst>
              <a:gs pos="100000">
                <a:srgbClr val="189FB5">
                  <a:alpha val="49804"/>
                </a:srgbClr>
              </a:gs>
              <a:gs pos="38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356347" rtlCol="0" anchor="ctr"/>
          <a:lstStyle/>
          <a:p>
            <a:pPr algn="r" defTabSz="430317"/>
            <a:r>
              <a:rPr lang="en-CA" sz="7794" dirty="0">
                <a:solidFill>
                  <a:srgbClr val="189FB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INFORMAL</a:t>
            </a:r>
          </a:p>
        </p:txBody>
      </p:sp>
      <p:sp>
        <p:nvSpPr>
          <p:cNvPr id="102" name="5 org invisible">
            <a:extLst>
              <a:ext uri="{FF2B5EF4-FFF2-40B4-BE49-F238E27FC236}">
                <a16:creationId xmlns:a16="http://schemas.microsoft.com/office/drawing/2014/main" id="{9D7D7BB4-B4B8-89A3-A3FA-C69C994EACCA}"/>
              </a:ext>
            </a:extLst>
          </p:cNvPr>
          <p:cNvSpPr>
            <a:spLocks/>
          </p:cNvSpPr>
          <p:nvPr/>
        </p:nvSpPr>
        <p:spPr>
          <a:xfrm>
            <a:off x="2899978" y="11464064"/>
            <a:ext cx="1995544" cy="1995544"/>
          </a:xfrm>
          <a:prstGeom prst="flowChartOffpageConnector">
            <a:avLst/>
          </a:prstGeom>
          <a:blipFill>
            <a:blip r:embed="rId4"/>
            <a:stretch>
              <a:fillRect/>
            </a:stretch>
          </a:blipFill>
          <a:ln w="222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7016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99" name="6 flexible">
            <a:extLst>
              <a:ext uri="{FF2B5EF4-FFF2-40B4-BE49-F238E27FC236}">
                <a16:creationId xmlns:a16="http://schemas.microsoft.com/office/drawing/2014/main" id="{2B8A3ED5-B0B1-A054-71CA-06C961650BF2}"/>
              </a:ext>
            </a:extLst>
          </p:cNvPr>
          <p:cNvSpPr>
            <a:spLocks/>
          </p:cNvSpPr>
          <p:nvPr/>
        </p:nvSpPr>
        <p:spPr>
          <a:xfrm>
            <a:off x="2899978" y="16077304"/>
            <a:ext cx="1995544" cy="1995544"/>
          </a:xfrm>
          <a:prstGeom prst="flowChartOffpageConnector">
            <a:avLst/>
          </a:prstGeom>
          <a:blipFill>
            <a:blip r:embed="rId5"/>
            <a:stretch>
              <a:fillRect/>
            </a:stretch>
          </a:blipFill>
          <a:ln w="22225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26" name="5 org visible">
            <a:extLst>
              <a:ext uri="{FF2B5EF4-FFF2-40B4-BE49-F238E27FC236}">
                <a16:creationId xmlns:a16="http://schemas.microsoft.com/office/drawing/2014/main" id="{CD1510BE-C4DA-B53D-8D30-CEE94E03C000}"/>
              </a:ext>
            </a:extLst>
          </p:cNvPr>
          <p:cNvSpPr>
            <a:spLocks/>
          </p:cNvSpPr>
          <p:nvPr/>
        </p:nvSpPr>
        <p:spPr>
          <a:xfrm>
            <a:off x="2899978" y="13770684"/>
            <a:ext cx="1995544" cy="1995544"/>
          </a:xfrm>
          <a:prstGeom prst="flowChartOffpageConnector">
            <a:avLst/>
          </a:prstGeom>
          <a:blipFill>
            <a:blip r:embed="rId6"/>
            <a:stretch>
              <a:fillRect/>
            </a:stretch>
          </a:blipFill>
          <a:ln w="222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7016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128" name="4 application">
            <a:extLst>
              <a:ext uri="{FF2B5EF4-FFF2-40B4-BE49-F238E27FC236}">
                <a16:creationId xmlns:a16="http://schemas.microsoft.com/office/drawing/2014/main" id="{A95AB2DF-6869-06D6-071F-9F981946A02D}"/>
              </a:ext>
            </a:extLst>
          </p:cNvPr>
          <p:cNvSpPr>
            <a:spLocks/>
          </p:cNvSpPr>
          <p:nvPr/>
        </p:nvSpPr>
        <p:spPr>
          <a:xfrm>
            <a:off x="2899978" y="9157446"/>
            <a:ext cx="1995544" cy="1995544"/>
          </a:xfrm>
          <a:prstGeom prst="flowChartOffpageConnector">
            <a:avLst/>
          </a:prstGeom>
          <a:blipFill>
            <a:blip r:embed="rId7"/>
            <a:stretch>
              <a:fillRect/>
            </a:stretch>
          </a:blipFill>
          <a:ln w="222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103" name="3 evidence">
            <a:extLst>
              <a:ext uri="{FF2B5EF4-FFF2-40B4-BE49-F238E27FC236}">
                <a16:creationId xmlns:a16="http://schemas.microsoft.com/office/drawing/2014/main" id="{13D09391-1680-91AC-C45C-13DB2264D09C}"/>
              </a:ext>
            </a:extLst>
          </p:cNvPr>
          <p:cNvSpPr>
            <a:spLocks/>
          </p:cNvSpPr>
          <p:nvPr/>
        </p:nvSpPr>
        <p:spPr>
          <a:xfrm>
            <a:off x="2899978" y="6850828"/>
            <a:ext cx="1995544" cy="1995544"/>
          </a:xfrm>
          <a:prstGeom prst="flowChartOffpageConnector">
            <a:avLst/>
          </a:prstGeom>
          <a:blipFill>
            <a:blip r:embed="rId8"/>
            <a:stretch>
              <a:fillRect/>
            </a:stretch>
          </a:blipFill>
          <a:ln w="222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"/>
                      <a:gd name="connsiteY0" fmla="*/ 0 h 822960"/>
                      <a:gd name="connsiteX1" fmla="*/ 403250 w 822960"/>
                      <a:gd name="connsiteY1" fmla="*/ 0 h 822960"/>
                      <a:gd name="connsiteX2" fmla="*/ 822960 w 822960"/>
                      <a:gd name="connsiteY2" fmla="*/ 0 h 822960"/>
                      <a:gd name="connsiteX3" fmla="*/ 822960 w 822960"/>
                      <a:gd name="connsiteY3" fmla="*/ 342351 h 822960"/>
                      <a:gd name="connsiteX4" fmla="*/ 822960 w 822960"/>
                      <a:gd name="connsiteY4" fmla="*/ 658368 h 822960"/>
                      <a:gd name="connsiteX5" fmla="*/ 411480 w 822960"/>
                      <a:gd name="connsiteY5" fmla="*/ 822960 h 822960"/>
                      <a:gd name="connsiteX6" fmla="*/ 0 w 822960"/>
                      <a:gd name="connsiteY6" fmla="*/ 658368 h 822960"/>
                      <a:gd name="connsiteX7" fmla="*/ 0 w 822960"/>
                      <a:gd name="connsiteY7" fmla="*/ 316017 h 822960"/>
                      <a:gd name="connsiteX8" fmla="*/ 0 w 822960"/>
                      <a:gd name="connsiteY8" fmla="*/ 0 h 82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2960" h="822960" extrusionOk="0">
                        <a:moveTo>
                          <a:pt x="0" y="0"/>
                        </a:moveTo>
                        <a:cubicBezTo>
                          <a:pt x="82831" y="-25993"/>
                          <a:pt x="251685" y="3827"/>
                          <a:pt x="403250" y="0"/>
                        </a:cubicBezTo>
                        <a:cubicBezTo>
                          <a:pt x="554815" y="-3827"/>
                          <a:pt x="616854" y="43374"/>
                          <a:pt x="822960" y="0"/>
                        </a:cubicBezTo>
                        <a:cubicBezTo>
                          <a:pt x="847854" y="151881"/>
                          <a:pt x="795725" y="245283"/>
                          <a:pt x="822960" y="342351"/>
                        </a:cubicBezTo>
                        <a:cubicBezTo>
                          <a:pt x="850195" y="439419"/>
                          <a:pt x="799743" y="503504"/>
                          <a:pt x="822960" y="658368"/>
                        </a:cubicBezTo>
                        <a:cubicBezTo>
                          <a:pt x="733498" y="710412"/>
                          <a:pt x="574340" y="728805"/>
                          <a:pt x="411480" y="822960"/>
                        </a:cubicBezTo>
                        <a:cubicBezTo>
                          <a:pt x="213484" y="772217"/>
                          <a:pt x="172136" y="671950"/>
                          <a:pt x="0" y="658368"/>
                        </a:cubicBezTo>
                        <a:cubicBezTo>
                          <a:pt x="-8554" y="506643"/>
                          <a:pt x="1666" y="457221"/>
                          <a:pt x="0" y="316017"/>
                        </a:cubicBezTo>
                        <a:cubicBezTo>
                          <a:pt x="-1666" y="174813"/>
                          <a:pt x="21800" y="1094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100" name="2 assessed">
            <a:extLst>
              <a:ext uri="{FF2B5EF4-FFF2-40B4-BE49-F238E27FC236}">
                <a16:creationId xmlns:a16="http://schemas.microsoft.com/office/drawing/2014/main" id="{701DE331-CA04-ACA6-999B-6740E0123438}"/>
              </a:ext>
            </a:extLst>
          </p:cNvPr>
          <p:cNvSpPr>
            <a:spLocks/>
          </p:cNvSpPr>
          <p:nvPr/>
        </p:nvSpPr>
        <p:spPr>
          <a:xfrm>
            <a:off x="2899978" y="4544209"/>
            <a:ext cx="1995544" cy="1995544"/>
          </a:xfrm>
          <a:prstGeom prst="flowChartOffpageConnector">
            <a:avLst/>
          </a:prstGeom>
          <a:blipFill>
            <a:blip r:embed="rId9"/>
            <a:stretch>
              <a:fillRect/>
            </a:stretch>
          </a:blip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101" name="1 certification">
            <a:extLst>
              <a:ext uri="{FF2B5EF4-FFF2-40B4-BE49-F238E27FC236}">
                <a16:creationId xmlns:a16="http://schemas.microsoft.com/office/drawing/2014/main" id="{9BA36B26-6629-057D-B561-BE64ADA8D60C}"/>
              </a:ext>
            </a:extLst>
          </p:cNvPr>
          <p:cNvSpPr>
            <a:spLocks/>
          </p:cNvSpPr>
          <p:nvPr/>
        </p:nvSpPr>
        <p:spPr>
          <a:xfrm>
            <a:off x="2899978" y="2237591"/>
            <a:ext cx="1995544" cy="1995544"/>
          </a:xfrm>
          <a:prstGeom prst="flowChartOffpageConnector">
            <a:avLst/>
          </a:prstGeom>
          <a:blipFill>
            <a:blip r:embed="rId10"/>
            <a:stretch>
              <a:fillRect/>
            </a:stretch>
          </a:blipFill>
          <a:ln w="444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2850831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145" dirty="0">
              <a:solidFill>
                <a:prstClr val="black"/>
              </a:solidFill>
              <a:latin typeface="Open Sans Semibold"/>
            </a:endParaRPr>
          </a:p>
        </p:txBody>
      </p:sp>
      <p:sp>
        <p:nvSpPr>
          <p:cNvPr id="67" name="text 2">
            <a:extLst>
              <a:ext uri="{FF2B5EF4-FFF2-40B4-BE49-F238E27FC236}">
                <a16:creationId xmlns:a16="http://schemas.microsoft.com/office/drawing/2014/main" id="{4629D664-AE91-778F-3D07-04291F45068B}"/>
              </a:ext>
            </a:extLst>
          </p:cNvPr>
          <p:cNvSpPr txBox="1"/>
          <p:nvPr/>
        </p:nvSpPr>
        <p:spPr>
          <a:xfrm>
            <a:off x="5275667" y="5066798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…summative assessment of courses or programs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that evaluates successful achievement of the intended learning outcomes of the course or program. Often classified as a micro-credential.</a:t>
            </a:r>
            <a:endParaRPr lang="en-CA" sz="2806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8" name="text 1">
            <a:extLst>
              <a:ext uri="{FF2B5EF4-FFF2-40B4-BE49-F238E27FC236}">
                <a16:creationId xmlns:a16="http://schemas.microsoft.com/office/drawing/2014/main" id="{3A0E2D2C-D81D-8BD0-9CDF-421A49751CC7}"/>
              </a:ext>
            </a:extLst>
          </p:cNvPr>
          <p:cNvSpPr txBox="1"/>
          <p:nvPr/>
        </p:nvSpPr>
        <p:spPr>
          <a:xfrm>
            <a:off x="5275667" y="2760180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…robust summative assessment of the knowledge, skills, and/or competencies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required for competent performance of an occupational or professional role or specific work-related tasks and responsibilities. </a:t>
            </a:r>
            <a:endParaRPr lang="en-CA" sz="2806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9" name="text 3">
            <a:extLst>
              <a:ext uri="{FF2B5EF4-FFF2-40B4-BE49-F238E27FC236}">
                <a16:creationId xmlns:a16="http://schemas.microsoft.com/office/drawing/2014/main" id="{F00BFB0C-B1FE-A439-023C-D8AED8DD6FB9}"/>
              </a:ext>
            </a:extLst>
          </p:cNvPr>
          <p:cNvSpPr txBox="1"/>
          <p:nvPr/>
        </p:nvSpPr>
        <p:spPr>
          <a:xfrm>
            <a:off x="5275667" y="7373416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…direct evidence or demonstrated performance.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May be awarded based on assessment, which can range from rigorous to "appreciative". May also be self-asserted, perhaps endorsable by others. </a:t>
            </a:r>
            <a:endParaRPr lang="en-CA" sz="2806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0" name="text 5">
            <a:extLst>
              <a:ext uri="{FF2B5EF4-FFF2-40B4-BE49-F238E27FC236}">
                <a16:creationId xmlns:a16="http://schemas.microsoft.com/office/drawing/2014/main" id="{6135E996-61EA-8786-D117-7685D0FC96FD}"/>
              </a:ext>
            </a:extLst>
          </p:cNvPr>
          <p:cNvSpPr txBox="1"/>
          <p:nvPr/>
        </p:nvSpPr>
        <p:spPr>
          <a:xfrm>
            <a:off x="5275667" y="11986653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…completion of a course (often self-paced).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May include formative assessment, discussion, application and/or opportunities for reflection, but lacking a rigorous summative assessment. Not normally classified as a micro-credential.</a:t>
            </a:r>
            <a:endParaRPr lang="en-CA" sz="2806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1" name="text 6">
            <a:extLst>
              <a:ext uri="{FF2B5EF4-FFF2-40B4-BE49-F238E27FC236}">
                <a16:creationId xmlns:a16="http://schemas.microsoft.com/office/drawing/2014/main" id="{26465D58-1744-7DBB-5E40-E83EA7E3B93D}"/>
              </a:ext>
            </a:extLst>
          </p:cNvPr>
          <p:cNvSpPr txBox="1"/>
          <p:nvPr/>
        </p:nvSpPr>
        <p:spPr>
          <a:xfrm>
            <a:off x="5275667" y="14293272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…participation in a group webinar or workshop.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May include formative assessment, discussion, application and/or opportunities for reflection, but lacking a rigorous summative assessment. Not normally classified as a micro-credential.</a:t>
            </a:r>
            <a:endParaRPr lang="en-CA" sz="2806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72" name="text 7">
            <a:extLst>
              <a:ext uri="{FF2B5EF4-FFF2-40B4-BE49-F238E27FC236}">
                <a16:creationId xmlns:a16="http://schemas.microsoft.com/office/drawing/2014/main" id="{25924A90-07A2-87F1-1901-FA31D7E1FD7C}"/>
              </a:ext>
            </a:extLst>
          </p:cNvPr>
          <p:cNvSpPr txBox="1"/>
          <p:nvPr/>
        </p:nvSpPr>
        <p:spPr>
          <a:xfrm>
            <a:off x="5275667" y="16599892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…adaptive container for recognizing a wide variety of achievements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such as (not an exhaustive list):</a:t>
            </a:r>
          </a:p>
          <a:p>
            <a:pPr defTabSz="430317"/>
            <a:r>
              <a:rPr lang="en-CA" sz="2806" i="1" dirty="0">
                <a:solidFill>
                  <a:prstClr val="black"/>
                </a:solidFill>
                <a:latin typeface="Open Sans"/>
              </a:rPr>
              <a:t>Volunteering | Membership| Years of service | Awards for Excellence | Expertise ("Guru“) | Ad hoc callouts | Makerspaces</a:t>
            </a:r>
          </a:p>
        </p:txBody>
      </p:sp>
      <p:sp>
        <p:nvSpPr>
          <p:cNvPr id="73" name="text 4">
            <a:extLst>
              <a:ext uri="{FF2B5EF4-FFF2-40B4-BE49-F238E27FC236}">
                <a16:creationId xmlns:a16="http://schemas.microsoft.com/office/drawing/2014/main" id="{B188B8B3-4C79-655A-41A0-CA3B22A7391A}"/>
              </a:ext>
            </a:extLst>
          </p:cNvPr>
          <p:cNvSpPr txBox="1"/>
          <p:nvPr/>
        </p:nvSpPr>
        <p:spPr>
          <a:xfrm>
            <a:off x="5275667" y="9680035"/>
            <a:ext cx="21515294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0317"/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…application of learning, active contribution 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to a project or initiative, </a:t>
            </a:r>
            <a:r>
              <a:rPr lang="en-CA" sz="2806" b="1" i="1" dirty="0">
                <a:solidFill>
                  <a:prstClr val="black"/>
                </a:solidFill>
                <a:latin typeface="Open Sans"/>
              </a:rPr>
              <a:t>performance and experience sustained over time</a:t>
            </a:r>
            <a:r>
              <a:rPr lang="en-CA" sz="2806" i="1" dirty="0">
                <a:solidFill>
                  <a:prstClr val="black"/>
                </a:solidFill>
                <a:latin typeface="Open Sans"/>
              </a:rPr>
              <a:t>, or a planned Work-Based Learning strategy. May be assessed, validated, witnessed or self-asserted , perhaps endorsable by others. </a:t>
            </a:r>
            <a:endParaRPr lang="en-CA" sz="2806" dirty="0">
              <a:solidFill>
                <a:prstClr val="black"/>
              </a:solidFill>
              <a:latin typeface="Open Sans"/>
            </a:endParaRPr>
          </a:p>
        </p:txBody>
      </p:sp>
      <p:cxnSp>
        <p:nvCxnSpPr>
          <p:cNvPr id="74" name="Connector: Curved 10">
            <a:extLst>
              <a:ext uri="{FF2B5EF4-FFF2-40B4-BE49-F238E27FC236}">
                <a16:creationId xmlns:a16="http://schemas.microsoft.com/office/drawing/2014/main" id="{80CE573E-3CDE-1D51-F430-A0013E5A7A6C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5275667" y="13580083"/>
            <a:ext cx="1600616" cy="14534"/>
          </a:xfrm>
          <a:prstGeom prst="bentConnector3">
            <a:avLst>
              <a:gd name="adj1" fmla="val 94642"/>
            </a:avLst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07CDFEF-2CE2-5DBF-0516-98F56F66E67E}"/>
              </a:ext>
            </a:extLst>
          </p:cNvPr>
          <p:cNvSpPr txBox="1"/>
          <p:nvPr/>
        </p:nvSpPr>
        <p:spPr>
          <a:xfrm>
            <a:off x="6894036" y="13307791"/>
            <a:ext cx="8968945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317"/>
            <a:r>
              <a:rPr lang="en-CA" sz="3430" dirty="0">
                <a:solidFill>
                  <a:srgbClr val="00739A"/>
                </a:solidFill>
                <a:latin typeface="Montserrat SemiBold"/>
              </a:rPr>
              <a:t>Organized learning, not assessed</a:t>
            </a:r>
          </a:p>
        </p:txBody>
      </p:sp>
      <p:sp>
        <p:nvSpPr>
          <p:cNvPr id="77" name="Double Brace 76">
            <a:extLst>
              <a:ext uri="{FF2B5EF4-FFF2-40B4-BE49-F238E27FC236}">
                <a16:creationId xmlns:a16="http://schemas.microsoft.com/office/drawing/2014/main" id="{40B2AC68-ACFE-31F1-5CD0-EBAA8F07D07A}"/>
              </a:ext>
            </a:extLst>
          </p:cNvPr>
          <p:cNvSpPr/>
          <p:nvPr/>
        </p:nvSpPr>
        <p:spPr>
          <a:xfrm>
            <a:off x="2424891" y="11584538"/>
            <a:ext cx="2850776" cy="3991087"/>
          </a:xfrm>
          <a:prstGeom prst="bracePair">
            <a:avLst/>
          </a:prstGeom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2394 w 914400"/>
                      <a:gd name="connsiteY0" fmla="*/ 1280160 h 1280160"/>
                      <a:gd name="connsiteX1" fmla="*/ 76197 w 914400"/>
                      <a:gd name="connsiteY1" fmla="*/ 1203963 h 1280160"/>
                      <a:gd name="connsiteX2" fmla="*/ 76197 w 914400"/>
                      <a:gd name="connsiteY2" fmla="*/ 716277 h 1280160"/>
                      <a:gd name="connsiteX3" fmla="*/ 0 w 914400"/>
                      <a:gd name="connsiteY3" fmla="*/ 640080 h 1280160"/>
                      <a:gd name="connsiteX4" fmla="*/ 76197 w 914400"/>
                      <a:gd name="connsiteY4" fmla="*/ 563883 h 1280160"/>
                      <a:gd name="connsiteX5" fmla="*/ 76197 w 914400"/>
                      <a:gd name="connsiteY5" fmla="*/ 76197 h 1280160"/>
                      <a:gd name="connsiteX6" fmla="*/ 152394 w 914400"/>
                      <a:gd name="connsiteY6" fmla="*/ 0 h 1280160"/>
                      <a:gd name="connsiteX7" fmla="*/ 762006 w 914400"/>
                      <a:gd name="connsiteY7" fmla="*/ 0 h 1280160"/>
                      <a:gd name="connsiteX8" fmla="*/ 838203 w 914400"/>
                      <a:gd name="connsiteY8" fmla="*/ 76197 h 1280160"/>
                      <a:gd name="connsiteX9" fmla="*/ 838203 w 914400"/>
                      <a:gd name="connsiteY9" fmla="*/ 563883 h 1280160"/>
                      <a:gd name="connsiteX10" fmla="*/ 914400 w 914400"/>
                      <a:gd name="connsiteY10" fmla="*/ 640080 h 1280160"/>
                      <a:gd name="connsiteX11" fmla="*/ 838203 w 914400"/>
                      <a:gd name="connsiteY11" fmla="*/ 716277 h 1280160"/>
                      <a:gd name="connsiteX12" fmla="*/ 838203 w 914400"/>
                      <a:gd name="connsiteY12" fmla="*/ 1203963 h 1280160"/>
                      <a:gd name="connsiteX13" fmla="*/ 762006 w 914400"/>
                      <a:gd name="connsiteY13" fmla="*/ 1280160 h 1280160"/>
                      <a:gd name="connsiteX14" fmla="*/ 152394 w 914400"/>
                      <a:gd name="connsiteY14" fmla="*/ 1280160 h 1280160"/>
                      <a:gd name="connsiteX0" fmla="*/ 152394 w 914400"/>
                      <a:gd name="connsiteY0" fmla="*/ 1280160 h 1280160"/>
                      <a:gd name="connsiteX1" fmla="*/ 76197 w 914400"/>
                      <a:gd name="connsiteY1" fmla="*/ 1203963 h 1280160"/>
                      <a:gd name="connsiteX2" fmla="*/ 76197 w 914400"/>
                      <a:gd name="connsiteY2" fmla="*/ 716277 h 1280160"/>
                      <a:gd name="connsiteX3" fmla="*/ 0 w 914400"/>
                      <a:gd name="connsiteY3" fmla="*/ 640080 h 1280160"/>
                      <a:gd name="connsiteX4" fmla="*/ 76197 w 914400"/>
                      <a:gd name="connsiteY4" fmla="*/ 563883 h 1280160"/>
                      <a:gd name="connsiteX5" fmla="*/ 76197 w 914400"/>
                      <a:gd name="connsiteY5" fmla="*/ 76197 h 1280160"/>
                      <a:gd name="connsiteX6" fmla="*/ 152394 w 914400"/>
                      <a:gd name="connsiteY6" fmla="*/ 0 h 1280160"/>
                      <a:gd name="connsiteX7" fmla="*/ 762006 w 914400"/>
                      <a:gd name="connsiteY7" fmla="*/ 0 h 1280160"/>
                      <a:gd name="connsiteX8" fmla="*/ 838203 w 914400"/>
                      <a:gd name="connsiteY8" fmla="*/ 76197 h 1280160"/>
                      <a:gd name="connsiteX9" fmla="*/ 838203 w 914400"/>
                      <a:gd name="connsiteY9" fmla="*/ 563883 h 1280160"/>
                      <a:gd name="connsiteX10" fmla="*/ 914400 w 914400"/>
                      <a:gd name="connsiteY10" fmla="*/ 640080 h 1280160"/>
                      <a:gd name="connsiteX11" fmla="*/ 838203 w 914400"/>
                      <a:gd name="connsiteY11" fmla="*/ 716277 h 1280160"/>
                      <a:gd name="connsiteX12" fmla="*/ 838203 w 914400"/>
                      <a:gd name="connsiteY12" fmla="*/ 1203963 h 1280160"/>
                      <a:gd name="connsiteX13" fmla="*/ 762006 w 914400"/>
                      <a:gd name="connsiteY13" fmla="*/ 1280160 h 1280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14400" h="1280160" stroke="0" extrusionOk="0">
                        <a:moveTo>
                          <a:pt x="152394" y="1280160"/>
                        </a:moveTo>
                        <a:cubicBezTo>
                          <a:pt x="107157" y="1278214"/>
                          <a:pt x="73499" y="1247058"/>
                          <a:pt x="76197" y="1203963"/>
                        </a:cubicBezTo>
                        <a:cubicBezTo>
                          <a:pt x="56340" y="962405"/>
                          <a:pt x="113032" y="893740"/>
                          <a:pt x="76197" y="716277"/>
                        </a:cubicBezTo>
                        <a:cubicBezTo>
                          <a:pt x="71323" y="678955"/>
                          <a:pt x="40954" y="646316"/>
                          <a:pt x="0" y="640080"/>
                        </a:cubicBezTo>
                        <a:cubicBezTo>
                          <a:pt x="40034" y="638959"/>
                          <a:pt x="77355" y="606518"/>
                          <a:pt x="76197" y="563883"/>
                        </a:cubicBezTo>
                        <a:cubicBezTo>
                          <a:pt x="61540" y="397430"/>
                          <a:pt x="96222" y="299641"/>
                          <a:pt x="76197" y="76197"/>
                        </a:cubicBezTo>
                        <a:cubicBezTo>
                          <a:pt x="71000" y="33319"/>
                          <a:pt x="107787" y="2377"/>
                          <a:pt x="152394" y="0"/>
                        </a:cubicBezTo>
                        <a:cubicBezTo>
                          <a:pt x="369191" y="24842"/>
                          <a:pt x="660162" y="45522"/>
                          <a:pt x="762006" y="0"/>
                        </a:cubicBezTo>
                        <a:cubicBezTo>
                          <a:pt x="809696" y="3139"/>
                          <a:pt x="840901" y="34764"/>
                          <a:pt x="838203" y="76197"/>
                        </a:cubicBezTo>
                        <a:cubicBezTo>
                          <a:pt x="795566" y="271260"/>
                          <a:pt x="857584" y="396266"/>
                          <a:pt x="838203" y="563883"/>
                        </a:cubicBezTo>
                        <a:cubicBezTo>
                          <a:pt x="839025" y="607189"/>
                          <a:pt x="872408" y="641015"/>
                          <a:pt x="914400" y="640080"/>
                        </a:cubicBezTo>
                        <a:cubicBezTo>
                          <a:pt x="873315" y="641616"/>
                          <a:pt x="841015" y="677639"/>
                          <a:pt x="838203" y="716277"/>
                        </a:cubicBezTo>
                        <a:cubicBezTo>
                          <a:pt x="826254" y="771861"/>
                          <a:pt x="820076" y="991313"/>
                          <a:pt x="838203" y="1203963"/>
                        </a:cubicBezTo>
                        <a:cubicBezTo>
                          <a:pt x="834945" y="1246580"/>
                          <a:pt x="800125" y="1277425"/>
                          <a:pt x="762006" y="1280160"/>
                        </a:cubicBezTo>
                        <a:cubicBezTo>
                          <a:pt x="693970" y="1261981"/>
                          <a:pt x="411831" y="1301852"/>
                          <a:pt x="152394" y="1280160"/>
                        </a:cubicBezTo>
                        <a:close/>
                      </a:path>
                      <a:path w="914400" h="1280160" fill="none" extrusionOk="0">
                        <a:moveTo>
                          <a:pt x="152394" y="1280160"/>
                        </a:moveTo>
                        <a:cubicBezTo>
                          <a:pt x="105685" y="1278386"/>
                          <a:pt x="80441" y="1241872"/>
                          <a:pt x="76197" y="1203963"/>
                        </a:cubicBezTo>
                        <a:cubicBezTo>
                          <a:pt x="45039" y="978677"/>
                          <a:pt x="33639" y="841806"/>
                          <a:pt x="76197" y="716277"/>
                        </a:cubicBezTo>
                        <a:cubicBezTo>
                          <a:pt x="83349" y="672776"/>
                          <a:pt x="40188" y="647167"/>
                          <a:pt x="0" y="640080"/>
                        </a:cubicBezTo>
                        <a:cubicBezTo>
                          <a:pt x="47205" y="641549"/>
                          <a:pt x="74364" y="599989"/>
                          <a:pt x="76197" y="563883"/>
                        </a:cubicBezTo>
                        <a:cubicBezTo>
                          <a:pt x="55319" y="345502"/>
                          <a:pt x="106059" y="200768"/>
                          <a:pt x="76197" y="76197"/>
                        </a:cubicBezTo>
                        <a:cubicBezTo>
                          <a:pt x="81608" y="39296"/>
                          <a:pt x="112986" y="6535"/>
                          <a:pt x="152394" y="0"/>
                        </a:cubicBezTo>
                        <a:moveTo>
                          <a:pt x="762006" y="0"/>
                        </a:moveTo>
                        <a:cubicBezTo>
                          <a:pt x="805294" y="1193"/>
                          <a:pt x="836226" y="31472"/>
                          <a:pt x="838203" y="76197"/>
                        </a:cubicBezTo>
                        <a:cubicBezTo>
                          <a:pt x="879309" y="315838"/>
                          <a:pt x="820205" y="332450"/>
                          <a:pt x="838203" y="563883"/>
                        </a:cubicBezTo>
                        <a:cubicBezTo>
                          <a:pt x="842513" y="601362"/>
                          <a:pt x="870381" y="636620"/>
                          <a:pt x="914400" y="640080"/>
                        </a:cubicBezTo>
                        <a:cubicBezTo>
                          <a:pt x="866418" y="642822"/>
                          <a:pt x="838739" y="682237"/>
                          <a:pt x="838203" y="716277"/>
                        </a:cubicBezTo>
                        <a:cubicBezTo>
                          <a:pt x="822031" y="902532"/>
                          <a:pt x="832068" y="1027962"/>
                          <a:pt x="838203" y="1203963"/>
                        </a:cubicBezTo>
                        <a:cubicBezTo>
                          <a:pt x="842512" y="1251343"/>
                          <a:pt x="808396" y="1280898"/>
                          <a:pt x="762006" y="1280160"/>
                        </a:cubicBezTo>
                      </a:path>
                      <a:path w="914400" h="1280160" fill="none" stroke="0" extrusionOk="0">
                        <a:moveTo>
                          <a:pt x="152394" y="1280160"/>
                        </a:moveTo>
                        <a:cubicBezTo>
                          <a:pt x="110605" y="1276199"/>
                          <a:pt x="73273" y="1247752"/>
                          <a:pt x="76197" y="1203963"/>
                        </a:cubicBezTo>
                        <a:cubicBezTo>
                          <a:pt x="66052" y="1029978"/>
                          <a:pt x="78435" y="834315"/>
                          <a:pt x="76197" y="716277"/>
                        </a:cubicBezTo>
                        <a:cubicBezTo>
                          <a:pt x="75942" y="680268"/>
                          <a:pt x="44541" y="638621"/>
                          <a:pt x="0" y="640080"/>
                        </a:cubicBezTo>
                        <a:cubicBezTo>
                          <a:pt x="40033" y="643333"/>
                          <a:pt x="71402" y="606221"/>
                          <a:pt x="76197" y="563883"/>
                        </a:cubicBezTo>
                        <a:cubicBezTo>
                          <a:pt x="65381" y="445560"/>
                          <a:pt x="92279" y="226842"/>
                          <a:pt x="76197" y="76197"/>
                        </a:cubicBezTo>
                        <a:cubicBezTo>
                          <a:pt x="76326" y="33375"/>
                          <a:pt x="108706" y="-91"/>
                          <a:pt x="152394" y="0"/>
                        </a:cubicBezTo>
                        <a:moveTo>
                          <a:pt x="762006" y="0"/>
                        </a:moveTo>
                        <a:cubicBezTo>
                          <a:pt x="810391" y="5426"/>
                          <a:pt x="836972" y="37831"/>
                          <a:pt x="838203" y="76197"/>
                        </a:cubicBezTo>
                        <a:cubicBezTo>
                          <a:pt x="801742" y="277687"/>
                          <a:pt x="815573" y="506309"/>
                          <a:pt x="838203" y="563883"/>
                        </a:cubicBezTo>
                        <a:cubicBezTo>
                          <a:pt x="845435" y="608231"/>
                          <a:pt x="872154" y="636681"/>
                          <a:pt x="914400" y="640080"/>
                        </a:cubicBezTo>
                        <a:cubicBezTo>
                          <a:pt x="879258" y="644452"/>
                          <a:pt x="830276" y="675934"/>
                          <a:pt x="838203" y="716277"/>
                        </a:cubicBezTo>
                        <a:cubicBezTo>
                          <a:pt x="851686" y="891661"/>
                          <a:pt x="849320" y="1030924"/>
                          <a:pt x="838203" y="1203963"/>
                        </a:cubicBezTo>
                        <a:cubicBezTo>
                          <a:pt x="841214" y="1243783"/>
                          <a:pt x="807046" y="1275024"/>
                          <a:pt x="762006" y="128016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30317"/>
            <a:endParaRPr lang="en-CA" sz="6734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947C26-CC15-83A6-F70D-AA952E6F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Agents Flexible Recognition Framework – BADGE TYPES [REFERENCE]</a:t>
            </a:r>
          </a:p>
        </p:txBody>
      </p:sp>
      <p:sp>
        <p:nvSpPr>
          <p:cNvPr id="5" name="Text Placeholder 57">
            <a:extLst>
              <a:ext uri="{FF2B5EF4-FFF2-40B4-BE49-F238E27FC236}">
                <a16:creationId xmlns:a16="http://schemas.microsoft.com/office/drawing/2014/main" id="{DD6DF32C-3E5F-395E-5CE7-527E625B40A0}"/>
              </a:ext>
            </a:extLst>
          </p:cNvPr>
          <p:cNvSpPr txBox="1">
            <a:spLocks/>
          </p:cNvSpPr>
          <p:nvPr/>
        </p:nvSpPr>
        <p:spPr>
          <a:xfrm>
            <a:off x="1290918" y="18309724"/>
            <a:ext cx="28507765" cy="687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2138136" rtl="0" eaLnBrk="1" latinLnBrk="0" hangingPunct="1">
              <a:spcBef>
                <a:spcPct val="20000"/>
              </a:spcBef>
              <a:buFontTx/>
              <a:buNone/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37237" indent="-668169" algn="l" defTabSz="2138136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672670" indent="-534534" algn="l" defTabSz="2138136" rtl="0" eaLnBrk="1" latinLnBrk="0" hangingPunct="1">
              <a:spcBef>
                <a:spcPct val="20000"/>
              </a:spcBef>
              <a:buSzPct val="80000"/>
              <a:buFontTx/>
              <a:buBlip>
                <a:blip r:embed="rId12"/>
              </a:buBlip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41738" indent="-534534" algn="l" defTabSz="2138136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Char char="Ü"/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810805" indent="-534534" algn="l" defTabSz="2138136" rtl="0" eaLnBrk="1" latinLnBrk="0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anose="020B0604020202020204" pitchFamily="34" charset="0"/>
              <a:buChar char="»"/>
              <a:defRPr sz="49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879873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48942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8009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7077" indent="-534534" algn="l" defTabSz="2138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0848">
              <a:buClr>
                <a:srgbClr val="000000"/>
              </a:buClr>
            </a:pPr>
            <a:r>
              <a:rPr lang="en-CA" sz="3200" dirty="0">
                <a:solidFill>
                  <a:schemeClr val="bg2"/>
                </a:solidFill>
                <a:sym typeface="Arial"/>
              </a:rPr>
              <a:t>Advisory, non-prescriptive, adaptable. Based on observed practice. </a:t>
            </a:r>
            <a:br>
              <a:rPr lang="en-CA" sz="3200" dirty="0">
                <a:solidFill>
                  <a:schemeClr val="bg2"/>
                </a:solidFill>
                <a:sym typeface="Arial"/>
              </a:rPr>
            </a:br>
            <a:r>
              <a:rPr lang="en-CA" sz="3200" dirty="0">
                <a:solidFill>
                  <a:schemeClr val="bg2"/>
                </a:solidFill>
                <a:sym typeface="Arial"/>
              </a:rPr>
              <a:t>Learn more at </a:t>
            </a:r>
            <a:r>
              <a:rPr lang="en-CA" sz="3200" dirty="0">
                <a:solidFill>
                  <a:schemeClr val="bg2"/>
                </a:solidFill>
                <a:sym typeface="Arial"/>
                <a:hlinkClick r:id="rId13"/>
              </a:rPr>
              <a:t>learningagents.ca/recognition-framework</a:t>
            </a:r>
            <a:endParaRPr lang="en-CA" sz="3200" dirty="0">
              <a:solidFill>
                <a:schemeClr val="bg2"/>
              </a:solidFill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F1B942-144E-A43C-D106-1F34E114177F}"/>
              </a:ext>
            </a:extLst>
          </p:cNvPr>
          <p:cNvGrpSpPr/>
          <p:nvPr/>
        </p:nvGrpSpPr>
        <p:grpSpPr>
          <a:xfrm>
            <a:off x="22326848" y="19324013"/>
            <a:ext cx="8704499" cy="712695"/>
            <a:chOff x="21040970" y="20531764"/>
            <a:chExt cx="9248530" cy="757238"/>
          </a:xfrm>
        </p:grpSpPr>
        <p:pic>
          <p:nvPicPr>
            <p:cNvPr id="9" name="Google Shape;74;p13">
              <a:extLst>
                <a:ext uri="{FF2B5EF4-FFF2-40B4-BE49-F238E27FC236}">
                  <a16:creationId xmlns:a16="http://schemas.microsoft.com/office/drawing/2014/main" id="{2EDE4D45-F273-9A83-0BBD-F546FACEB291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77;p13">
              <a:extLst>
                <a:ext uri="{FF2B5EF4-FFF2-40B4-BE49-F238E27FC236}">
                  <a16:creationId xmlns:a16="http://schemas.microsoft.com/office/drawing/2014/main" id="{ABE44D3C-3833-96EC-34D6-35780D39D6A8}"/>
                </a:ext>
              </a:extLst>
            </p:cNvPr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ctr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801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6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1155680" y="3780457"/>
            <a:ext cx="8778240" cy="609812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Badge image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893346" y="3780457"/>
            <a:ext cx="8778240" cy="609812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Badge image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0413711" y="3780457"/>
            <a:ext cx="8778240" cy="609812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Badge image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B1F5E4-FFDD-BA86-FA21-316F30FD3DF5}"/>
              </a:ext>
            </a:extLst>
          </p:cNvPr>
          <p:cNvGrpSpPr/>
          <p:nvPr/>
        </p:nvGrpSpPr>
        <p:grpSpPr>
          <a:xfrm>
            <a:off x="13257539" y="5071819"/>
            <a:ext cx="4574523" cy="3990900"/>
            <a:chOff x="12621165" y="6418611"/>
            <a:chExt cx="4860431" cy="4240331"/>
          </a:xfrm>
        </p:grpSpPr>
        <p:sp>
          <p:nvSpPr>
            <p:cNvPr id="96" name="Google Shape;96;p15"/>
            <p:cNvSpPr/>
            <p:nvPr/>
          </p:nvSpPr>
          <p:spPr>
            <a:xfrm>
              <a:off x="12779668" y="6418611"/>
              <a:ext cx="4543425" cy="4240331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031" tIns="285031" rIns="285031" bIns="285031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endParaRPr sz="3118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12621165" y="9678442"/>
              <a:ext cx="4860431" cy="717488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031" tIns="285031" rIns="285031" bIns="285031" anchor="ctr" anchorCtr="0">
              <a:noAutofit/>
            </a:bodyPr>
            <a:lstStyle/>
            <a:p>
              <a:pPr defTabSz="2850848">
                <a:buClr>
                  <a:srgbClr val="000000"/>
                </a:buClr>
              </a:pPr>
              <a:endParaRPr sz="436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5"/>
          <p:cNvSpPr/>
          <p:nvPr/>
        </p:nvSpPr>
        <p:spPr>
          <a:xfrm>
            <a:off x="1893346" y="10235045"/>
            <a:ext cx="8778240" cy="3098202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Description</a:t>
            </a:r>
            <a:b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1882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Tweet length: the “recognition mission” of the badge</a:t>
            </a:r>
            <a:endParaRPr sz="3388" b="1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893346" y="13877053"/>
            <a:ext cx="8778240" cy="4647304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0000">
                  <a:schemeClr val="bg2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501" tIns="0" rIns="0" bIns="0" anchor="t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Criteria</a:t>
            </a:r>
          </a:p>
          <a:p>
            <a:pPr algn="ctr" defTabSz="2850848">
              <a:buClr>
                <a:srgbClr val="000000"/>
              </a:buClr>
            </a:pP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1882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How does someone earn this badge? What learning activities? What assessment? How much effort? Be as clear and transparent as possible.</a:t>
            </a:r>
            <a:endParaRPr sz="1882" kern="0" dirty="0">
              <a:solidFill>
                <a:prstClr val="black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931930-DE32-ECC0-1071-9B68C5BD71F4}"/>
              </a:ext>
            </a:extLst>
          </p:cNvPr>
          <p:cNvGrpSpPr/>
          <p:nvPr/>
        </p:nvGrpSpPr>
        <p:grpSpPr>
          <a:xfrm>
            <a:off x="3995205" y="5071819"/>
            <a:ext cx="4574523" cy="3990900"/>
            <a:chOff x="2742545" y="6418611"/>
            <a:chExt cx="4860431" cy="4240331"/>
          </a:xfrm>
        </p:grpSpPr>
        <p:sp>
          <p:nvSpPr>
            <p:cNvPr id="102" name="Google Shape;102;p15"/>
            <p:cNvSpPr/>
            <p:nvPr/>
          </p:nvSpPr>
          <p:spPr>
            <a:xfrm>
              <a:off x="2901048" y="6418611"/>
              <a:ext cx="4543425" cy="4240331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270" wrap="square" lIns="0" tIns="0" rIns="774551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endParaRPr sz="4518" b="1" kern="0">
                <a:solidFill>
                  <a:srgbClr val="00739A"/>
                </a:solidFill>
                <a:latin typeface="Montserrat SemiBold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 rot="10800000" flipH="1">
              <a:off x="2742545" y="9678442"/>
              <a:ext cx="4860431" cy="717488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031" tIns="285031" rIns="285031" bIns="285031" anchor="ctr" anchorCtr="0">
              <a:noAutofit/>
            </a:bodyPr>
            <a:lstStyle/>
            <a:p>
              <a:pPr defTabSz="2850848">
                <a:buClr>
                  <a:srgbClr val="000000"/>
                </a:buClr>
              </a:pPr>
              <a:endParaRPr sz="436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099B6-49CC-3309-2F70-033BBAA7CCDC}"/>
              </a:ext>
            </a:extLst>
          </p:cNvPr>
          <p:cNvGrpSpPr/>
          <p:nvPr/>
        </p:nvGrpSpPr>
        <p:grpSpPr>
          <a:xfrm>
            <a:off x="22515571" y="5071819"/>
            <a:ext cx="4574523" cy="3990900"/>
            <a:chOff x="22499785" y="6418611"/>
            <a:chExt cx="4860431" cy="4240331"/>
          </a:xfrm>
        </p:grpSpPr>
        <p:sp>
          <p:nvSpPr>
            <p:cNvPr id="107" name="Google Shape;107;p15"/>
            <p:cNvSpPr/>
            <p:nvPr/>
          </p:nvSpPr>
          <p:spPr>
            <a:xfrm>
              <a:off x="22658288" y="6418611"/>
              <a:ext cx="4543425" cy="4240331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031" tIns="285031" rIns="285031" bIns="285031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endParaRPr sz="3118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 rot="10800000" flipH="1">
              <a:off x="22499785" y="9678442"/>
              <a:ext cx="4860431" cy="717488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031" tIns="285031" rIns="285031" bIns="285031" anchor="ctr" anchorCtr="0">
              <a:noAutofit/>
            </a:bodyPr>
            <a:lstStyle/>
            <a:p>
              <a:pPr defTabSz="2850848">
                <a:buClr>
                  <a:srgbClr val="000000"/>
                </a:buClr>
              </a:pPr>
              <a:endParaRPr sz="436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2B3FE79-CBC2-FEB8-AF10-B1FC598B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ym typeface="Arial"/>
              </a:rPr>
              <a:t>Recognition Canvas | </a:t>
            </a:r>
            <a:r>
              <a:rPr lang="en-CA" dirty="0">
                <a:sym typeface="Arial"/>
              </a:rPr>
              <a:t>Additional</a:t>
            </a:r>
            <a:r>
              <a:rPr lang="en" dirty="0">
                <a:sym typeface="Arial"/>
              </a:rPr>
              <a:t> Badges (optional)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0A170F-7713-C819-E7C7-C19DB3E133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>
                <a:sym typeface="Arial"/>
              </a:rPr>
              <a:t>For multiple badges in a badge system</a:t>
            </a:r>
            <a:endParaRPr lang="en-CA" dirty="0"/>
          </a:p>
        </p:txBody>
      </p:sp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A562A880-4B72-4D92-7FAB-85BD59D39D69}"/>
              </a:ext>
            </a:extLst>
          </p:cNvPr>
          <p:cNvSpPr/>
          <p:nvPr/>
        </p:nvSpPr>
        <p:spPr>
          <a:xfrm>
            <a:off x="11155680" y="10235045"/>
            <a:ext cx="8778240" cy="3098202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Description</a:t>
            </a:r>
            <a:b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1882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Tweet length: the “recognition mission” of the badge</a:t>
            </a:r>
            <a:endParaRPr sz="3388" b="1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</p:txBody>
      </p:sp>
      <p:sp>
        <p:nvSpPr>
          <p:cNvPr id="11" name="Google Shape;104;p15">
            <a:extLst>
              <a:ext uri="{FF2B5EF4-FFF2-40B4-BE49-F238E27FC236}">
                <a16:creationId xmlns:a16="http://schemas.microsoft.com/office/drawing/2014/main" id="{0044F2F2-A77F-80F9-C0C2-5327070D40CD}"/>
              </a:ext>
            </a:extLst>
          </p:cNvPr>
          <p:cNvSpPr/>
          <p:nvPr/>
        </p:nvSpPr>
        <p:spPr>
          <a:xfrm>
            <a:off x="11153528" y="13877053"/>
            <a:ext cx="8778240" cy="4647304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0000">
                  <a:schemeClr val="bg2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501" tIns="0" rIns="0" bIns="0" anchor="t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Criteria</a:t>
            </a:r>
          </a:p>
          <a:p>
            <a:pPr algn="ctr" defTabSz="2850848">
              <a:buClr>
                <a:srgbClr val="000000"/>
              </a:buClr>
            </a:pP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1882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How does someone earn this badge? What learning activities? What assessment? How much effort? Be as clear and transparent as possible.</a:t>
            </a:r>
            <a:endParaRPr sz="1882" kern="0" dirty="0">
              <a:solidFill>
                <a:prstClr val="black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03;p15">
            <a:extLst>
              <a:ext uri="{FF2B5EF4-FFF2-40B4-BE49-F238E27FC236}">
                <a16:creationId xmlns:a16="http://schemas.microsoft.com/office/drawing/2014/main" id="{5E3532CB-8365-DB9B-1ACF-74B3351356B6}"/>
              </a:ext>
            </a:extLst>
          </p:cNvPr>
          <p:cNvSpPr/>
          <p:nvPr/>
        </p:nvSpPr>
        <p:spPr>
          <a:xfrm>
            <a:off x="20413711" y="10235045"/>
            <a:ext cx="8778240" cy="3098202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tx1">
                    <a:alpha val="0"/>
                  </a:schemeClr>
                </a:gs>
                <a:gs pos="83000">
                  <a:schemeClr val="accent1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4245" tIns="86061" rIns="344245" bIns="86061" anchor="t" anchorCtr="0">
            <a:noAutofit/>
          </a:bodyPr>
          <a:lstStyle/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Description</a:t>
            </a:r>
            <a:b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</a:b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1882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Tweet length: the “recognition mission” of the badge</a:t>
            </a:r>
            <a:endParaRPr sz="3388" b="1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endParaRPr sz="3388" b="1" kern="0" dirty="0">
              <a:solidFill>
                <a:srgbClr val="2E2464"/>
              </a:solidFill>
              <a:latin typeface="Montserrat SemiBold"/>
              <a:cs typeface="Arial"/>
              <a:sym typeface="Arial"/>
            </a:endParaRPr>
          </a:p>
        </p:txBody>
      </p:sp>
      <p:sp>
        <p:nvSpPr>
          <p:cNvPr id="13" name="Google Shape;104;p15">
            <a:extLst>
              <a:ext uri="{FF2B5EF4-FFF2-40B4-BE49-F238E27FC236}">
                <a16:creationId xmlns:a16="http://schemas.microsoft.com/office/drawing/2014/main" id="{4AC4BA72-D348-48DD-EE90-186AA24CFD8F}"/>
              </a:ext>
            </a:extLst>
          </p:cNvPr>
          <p:cNvSpPr/>
          <p:nvPr/>
        </p:nvSpPr>
        <p:spPr>
          <a:xfrm>
            <a:off x="20413711" y="13877053"/>
            <a:ext cx="8778240" cy="4647304"/>
          </a:xfrm>
          <a:prstGeom prst="rect">
            <a:avLst/>
          </a:prstGeom>
          <a:noFill/>
          <a:ln w="9525" cap="flat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0000">
                  <a:schemeClr val="bg2"/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501" tIns="0" rIns="0" bIns="0" anchor="t" anchorCtr="0"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" sz="3388" b="1" kern="0" dirty="0">
                <a:solidFill>
                  <a:srgbClr val="2E2464"/>
                </a:solidFill>
                <a:latin typeface="Montserrat SemiBold"/>
                <a:cs typeface="Arial"/>
                <a:sym typeface="Arial"/>
              </a:rPr>
              <a:t>Criteria</a:t>
            </a:r>
          </a:p>
          <a:p>
            <a:pPr algn="ctr" defTabSz="2850848">
              <a:buClr>
                <a:srgbClr val="000000"/>
              </a:buClr>
            </a:pPr>
            <a:r>
              <a:rPr lang="en" sz="2259" kern="0" dirty="0">
                <a:solidFill>
                  <a:srgbClr val="2E2464"/>
                </a:solidFill>
                <a:latin typeface="Open Sans"/>
                <a:cs typeface="Arial"/>
                <a:sym typeface="Arial"/>
              </a:rPr>
              <a:t>Required</a:t>
            </a:r>
            <a:endParaRPr sz="2259" kern="0" dirty="0">
              <a:solidFill>
                <a:srgbClr val="2E2464"/>
              </a:solidFill>
              <a:latin typeface="Open Sans"/>
              <a:cs typeface="Arial"/>
              <a:sym typeface="Arial"/>
            </a:endParaRPr>
          </a:p>
          <a:p>
            <a:pPr algn="ctr" defTabSz="2850848">
              <a:spcBef>
                <a:spcPts val="565"/>
              </a:spcBef>
              <a:spcAft>
                <a:spcPts val="1129"/>
              </a:spcAft>
              <a:buClr>
                <a:srgbClr val="000000"/>
              </a:buClr>
            </a:pPr>
            <a:r>
              <a:rPr lang="en" sz="1882" kern="0" dirty="0">
                <a:solidFill>
                  <a:prstClr val="black"/>
                </a:solidFill>
                <a:latin typeface="Open Sans"/>
                <a:cs typeface="Arial"/>
                <a:sym typeface="Arial"/>
              </a:rPr>
              <a:t>How does someone earn this badge? What learning activities? What assessment? How much effort? Be as clear and transparent as possible.</a:t>
            </a:r>
            <a:endParaRPr sz="1882" kern="0" dirty="0">
              <a:solidFill>
                <a:prstClr val="black"/>
              </a:solidFill>
              <a:latin typeface="Open Sans"/>
              <a:cs typeface="Arial"/>
              <a:sym typeface="Arial"/>
            </a:endParaRPr>
          </a:p>
          <a:p>
            <a:pPr defTabSz="2850848">
              <a:buClr>
                <a:srgbClr val="000000"/>
              </a:buClr>
            </a:pPr>
            <a:endParaRPr sz="187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2850848">
              <a:buClr>
                <a:srgbClr val="000000"/>
              </a:buClr>
            </a:pPr>
            <a:endParaRPr sz="2494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3A9A6A-6A65-FF65-DDAF-722B537617D4}"/>
              </a:ext>
            </a:extLst>
          </p:cNvPr>
          <p:cNvGrpSpPr/>
          <p:nvPr/>
        </p:nvGrpSpPr>
        <p:grpSpPr>
          <a:xfrm>
            <a:off x="22326848" y="19324013"/>
            <a:ext cx="8704499" cy="712695"/>
            <a:chOff x="21040970" y="20531764"/>
            <a:chExt cx="9248530" cy="757238"/>
          </a:xfrm>
        </p:grpSpPr>
        <p:pic>
          <p:nvPicPr>
            <p:cNvPr id="4" name="Google Shape;74;p13">
              <a:extLst>
                <a:ext uri="{FF2B5EF4-FFF2-40B4-BE49-F238E27FC236}">
                  <a16:creationId xmlns:a16="http://schemas.microsoft.com/office/drawing/2014/main" id="{2DC767F4-3614-8531-BB7F-E70838ADFD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77;p13">
              <a:extLst>
                <a:ext uri="{FF2B5EF4-FFF2-40B4-BE49-F238E27FC236}">
                  <a16:creationId xmlns:a16="http://schemas.microsoft.com/office/drawing/2014/main" id="{C7FA7157-8EE7-291C-A124-399767A10BB6}"/>
                </a:ext>
              </a:extLst>
            </p:cNvPr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ctr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30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;p13">
            <a:extLst>
              <a:ext uri="{FF2B5EF4-FFF2-40B4-BE49-F238E27FC236}">
                <a16:creationId xmlns:a16="http://schemas.microsoft.com/office/drawing/2014/main" id="{882A972D-F74D-4C21-B867-8F615F7B98A6}"/>
              </a:ext>
            </a:extLst>
          </p:cNvPr>
          <p:cNvSpPr txBox="1">
            <a:spLocks/>
          </p:cNvSpPr>
          <p:nvPr/>
        </p:nvSpPr>
        <p:spPr>
          <a:xfrm>
            <a:off x="2201421" y="3567611"/>
            <a:ext cx="10277450" cy="5985269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Cluster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sp>
        <p:nvSpPr>
          <p:cNvPr id="55" name="Google Shape;75;p13">
            <a:extLst>
              <a:ext uri="{FF2B5EF4-FFF2-40B4-BE49-F238E27FC236}">
                <a16:creationId xmlns:a16="http://schemas.microsoft.com/office/drawing/2014/main" id="{9A0891D0-61E4-49AB-8FEC-3115D538CAFC}"/>
              </a:ext>
            </a:extLst>
          </p:cNvPr>
          <p:cNvSpPr txBox="1">
            <a:spLocks/>
          </p:cNvSpPr>
          <p:nvPr/>
        </p:nvSpPr>
        <p:spPr>
          <a:xfrm>
            <a:off x="22425258" y="10456519"/>
            <a:ext cx="6941560" cy="774550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Some step options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sp>
        <p:nvSpPr>
          <p:cNvPr id="50" name="Google Shape;75;p13">
            <a:extLst>
              <a:ext uri="{FF2B5EF4-FFF2-40B4-BE49-F238E27FC236}">
                <a16:creationId xmlns:a16="http://schemas.microsoft.com/office/drawing/2014/main" id="{68AB17B4-ED8A-4E80-A9A1-93E8D459FC6C}"/>
              </a:ext>
            </a:extLst>
          </p:cNvPr>
          <p:cNvSpPr txBox="1">
            <a:spLocks/>
          </p:cNvSpPr>
          <p:nvPr/>
        </p:nvSpPr>
        <p:spPr>
          <a:xfrm>
            <a:off x="2201421" y="10456519"/>
            <a:ext cx="18665224" cy="774550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Sequential Program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D4118F04-D430-CC74-45E3-284F611F58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defTabSz="2850848"/>
            <a:r>
              <a:rPr lang="en-CA" dirty="0">
                <a:solidFill>
                  <a:schemeClr val="tx1"/>
                </a:solidFill>
                <a:sym typeface="Arial"/>
              </a:rPr>
              <a:t>Potential Pathways View [REFERENCE]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1854560-52C7-9306-EAEF-13C0E0076D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90918" y="1377577"/>
            <a:ext cx="28507765" cy="687294"/>
          </a:xfrm>
        </p:spPr>
        <p:txBody>
          <a:bodyPr>
            <a:noAutofit/>
          </a:bodyPr>
          <a:lstStyle/>
          <a:p>
            <a:pPr algn="ctr" defTabSz="2850848">
              <a:buClr>
                <a:srgbClr val="000000"/>
              </a:buClr>
            </a:pPr>
            <a:r>
              <a:rPr lang="en-CA" sz="4000" dirty="0">
                <a:solidFill>
                  <a:schemeClr val="bg2"/>
                </a:solidFill>
                <a:sym typeface="Arial"/>
              </a:rPr>
              <a:t>Copy and remix as needed. Be creative!</a:t>
            </a:r>
          </a:p>
          <a:p>
            <a:pPr algn="ctr" defTabSz="2850848">
              <a:buClr>
                <a:srgbClr val="000000"/>
              </a:buClr>
            </a:pPr>
            <a:r>
              <a:rPr lang="en-CA" sz="3200" i="1" dirty="0">
                <a:solidFill>
                  <a:schemeClr val="bg2"/>
                </a:solidFill>
                <a:sym typeface="Arial"/>
              </a:rPr>
              <a:t>(Based on Open Badge Factory/CanCred platform affordances. Use others as appropriate!)</a:t>
            </a:r>
            <a:endParaRPr lang="en-CA" sz="3200" i="1" dirty="0">
              <a:solidFill>
                <a:schemeClr val="bg2"/>
              </a:solidFill>
            </a:endParaRPr>
          </a:p>
        </p:txBody>
      </p:sp>
      <p:sp>
        <p:nvSpPr>
          <p:cNvPr id="12" name="Google Shape;75;p13">
            <a:extLst>
              <a:ext uri="{FF2B5EF4-FFF2-40B4-BE49-F238E27FC236}">
                <a16:creationId xmlns:a16="http://schemas.microsoft.com/office/drawing/2014/main" id="{3BAB9001-E1AC-43C7-BA1D-ADD848E35898}"/>
              </a:ext>
            </a:extLst>
          </p:cNvPr>
          <p:cNvSpPr txBox="1">
            <a:spLocks/>
          </p:cNvSpPr>
          <p:nvPr/>
        </p:nvSpPr>
        <p:spPr>
          <a:xfrm>
            <a:off x="14291649" y="3548203"/>
            <a:ext cx="15075168" cy="546931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Sequence, Pathway</a:t>
            </a:r>
            <a:endParaRPr sz="3388" dirty="0">
              <a:solidFill>
                <a:srgbClr val="2E2464"/>
              </a:solidFill>
              <a:latin typeface="Montserrat SemiBold"/>
              <a:sym typeface="Arial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D516ED1-1FD7-4938-F1FC-06FC38E1BB79}"/>
              </a:ext>
            </a:extLst>
          </p:cNvPr>
          <p:cNvGrpSpPr/>
          <p:nvPr/>
        </p:nvGrpSpPr>
        <p:grpSpPr>
          <a:xfrm>
            <a:off x="14880597" y="5799103"/>
            <a:ext cx="13897271" cy="2151529"/>
            <a:chOff x="14398696" y="6161547"/>
            <a:chExt cx="14765850" cy="2286000"/>
          </a:xfrm>
        </p:grpSpPr>
        <p:sp>
          <p:nvSpPr>
            <p:cNvPr id="13" name="Google Shape;54;p13">
              <a:extLst>
                <a:ext uri="{FF2B5EF4-FFF2-40B4-BE49-F238E27FC236}">
                  <a16:creationId xmlns:a16="http://schemas.microsoft.com/office/drawing/2014/main" id="{BA79383D-60A1-4334-8A56-12815DDA8D31}"/>
                </a:ext>
              </a:extLst>
            </p:cNvPr>
            <p:cNvSpPr>
              <a:spLocks/>
            </p:cNvSpPr>
            <p:nvPr/>
          </p:nvSpPr>
          <p:spPr>
            <a:xfrm>
              <a:off x="14398696" y="6344427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4;p13">
              <a:extLst>
                <a:ext uri="{FF2B5EF4-FFF2-40B4-BE49-F238E27FC236}">
                  <a16:creationId xmlns:a16="http://schemas.microsoft.com/office/drawing/2014/main" id="{5C4AA912-4643-477B-9E6A-157557145309}"/>
                </a:ext>
              </a:extLst>
            </p:cNvPr>
            <p:cNvSpPr>
              <a:spLocks/>
            </p:cNvSpPr>
            <p:nvPr/>
          </p:nvSpPr>
          <p:spPr>
            <a:xfrm>
              <a:off x="20169236" y="6344427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4;p13">
              <a:extLst>
                <a:ext uri="{FF2B5EF4-FFF2-40B4-BE49-F238E27FC236}">
                  <a16:creationId xmlns:a16="http://schemas.microsoft.com/office/drawing/2014/main" id="{4460FA88-7B11-4594-BA27-EFC26A178E07}"/>
                </a:ext>
              </a:extLst>
            </p:cNvPr>
            <p:cNvSpPr>
              <a:spLocks/>
            </p:cNvSpPr>
            <p:nvPr/>
          </p:nvSpPr>
          <p:spPr>
            <a:xfrm>
              <a:off x="23054506" y="6344427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4;p13">
              <a:extLst>
                <a:ext uri="{FF2B5EF4-FFF2-40B4-BE49-F238E27FC236}">
                  <a16:creationId xmlns:a16="http://schemas.microsoft.com/office/drawing/2014/main" id="{FDF6A127-FAD7-487E-A849-73354513C576}"/>
                </a:ext>
              </a:extLst>
            </p:cNvPr>
            <p:cNvSpPr>
              <a:spLocks/>
            </p:cNvSpPr>
            <p:nvPr/>
          </p:nvSpPr>
          <p:spPr>
            <a:xfrm>
              <a:off x="17283966" y="6344427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4;p13">
              <a:extLst>
                <a:ext uri="{FF2B5EF4-FFF2-40B4-BE49-F238E27FC236}">
                  <a16:creationId xmlns:a16="http://schemas.microsoft.com/office/drawing/2014/main" id="{68A73F83-57DC-45EC-925A-7B8F95073FD0}"/>
                </a:ext>
              </a:extLst>
            </p:cNvPr>
            <p:cNvSpPr>
              <a:spLocks/>
            </p:cNvSpPr>
            <p:nvPr/>
          </p:nvSpPr>
          <p:spPr>
            <a:xfrm>
              <a:off x="26421346" y="6161547"/>
              <a:ext cx="2743200" cy="2286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0" cap="flat" cmpd="thickThin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Milestone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69BDA6-622D-4FB8-9660-7862987561A2}"/>
                </a:ext>
              </a:extLst>
            </p:cNvPr>
            <p:cNvCxnSpPr>
              <a:cxnSpLocks/>
              <a:stCxn id="13" idx="0"/>
              <a:endCxn id="16" idx="3"/>
            </p:cNvCxnSpPr>
            <p:nvPr/>
          </p:nvCxnSpPr>
          <p:spPr>
            <a:xfrm>
              <a:off x="16684696" y="7304547"/>
              <a:ext cx="599270" cy="0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ADF23E-087A-435D-A1FB-C977E0EE4238}"/>
                </a:ext>
              </a:extLst>
            </p:cNvPr>
            <p:cNvCxnSpPr>
              <a:cxnSpLocks/>
              <a:stCxn id="16" idx="0"/>
              <a:endCxn id="14" idx="3"/>
            </p:cNvCxnSpPr>
            <p:nvPr/>
          </p:nvCxnSpPr>
          <p:spPr>
            <a:xfrm>
              <a:off x="19569966" y="7304547"/>
              <a:ext cx="599270" cy="0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88B138E-F186-4FEF-BE90-2D3B5ACC9CA3}"/>
                </a:ext>
              </a:extLst>
            </p:cNvPr>
            <p:cNvCxnSpPr>
              <a:cxnSpLocks/>
              <a:stCxn id="14" idx="0"/>
              <a:endCxn id="15" idx="3"/>
            </p:cNvCxnSpPr>
            <p:nvPr/>
          </p:nvCxnSpPr>
          <p:spPr>
            <a:xfrm>
              <a:off x="22455236" y="7304547"/>
              <a:ext cx="599270" cy="0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F05FF0E-D1DC-459B-849B-154FD9766ED7}"/>
                </a:ext>
              </a:extLst>
            </p:cNvPr>
            <p:cNvCxnSpPr>
              <a:cxnSpLocks/>
              <a:stCxn id="15" idx="0"/>
              <a:endCxn id="17" idx="3"/>
            </p:cNvCxnSpPr>
            <p:nvPr/>
          </p:nvCxnSpPr>
          <p:spPr>
            <a:xfrm>
              <a:off x="25340506" y="7304547"/>
              <a:ext cx="1080840" cy="0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A96CAF-9A15-E36A-712D-F5C27C46EA48}"/>
              </a:ext>
            </a:extLst>
          </p:cNvPr>
          <p:cNvGrpSpPr/>
          <p:nvPr/>
        </p:nvGrpSpPr>
        <p:grpSpPr>
          <a:xfrm>
            <a:off x="2883461" y="4470214"/>
            <a:ext cx="8913367" cy="4576941"/>
            <a:chOff x="1282250" y="4749602"/>
            <a:chExt cx="9470452" cy="4863000"/>
          </a:xfrm>
        </p:grpSpPr>
        <p:sp>
          <p:nvSpPr>
            <p:cNvPr id="4" name="Google Shape;54;p13">
              <a:extLst>
                <a:ext uri="{FF2B5EF4-FFF2-40B4-BE49-F238E27FC236}">
                  <a16:creationId xmlns:a16="http://schemas.microsoft.com/office/drawing/2014/main" id="{C7AC6653-9F64-47FD-9EE4-141F5318190B}"/>
                </a:ext>
              </a:extLst>
            </p:cNvPr>
            <p:cNvSpPr>
              <a:spLocks/>
            </p:cNvSpPr>
            <p:nvPr/>
          </p:nvSpPr>
          <p:spPr>
            <a:xfrm>
              <a:off x="1919602" y="4749602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35229 w 2286000"/>
                        <a:gd name="csY1" fmla="*/ 489661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36369 w 2286000"/>
                        <a:gd name="csY5" fmla="*/ 460858 h 1920240"/>
                        <a:gd name="csX6" fmla="*/ 2286000 w 2286000"/>
                        <a:gd name="csY6" fmla="*/ 960120 h 1920240"/>
                        <a:gd name="csX7" fmla="*/ 2055571 w 2286000"/>
                        <a:gd name="csY7" fmla="*/ 1420978 h 1920240"/>
                        <a:gd name="csX8" fmla="*/ 1805940 w 2286000"/>
                        <a:gd name="csY8" fmla="*/ 1920240 h 1920240"/>
                        <a:gd name="csX9" fmla="*/ 1116482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54432 w 2286000"/>
                        <a:gd name="csY11" fmla="*/ 1468984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8381" y="839291"/>
                            <a:pt x="156567" y="598108"/>
                            <a:pt x="235229" y="489661"/>
                          </a:cubicBezTo>
                          <a:cubicBezTo>
                            <a:pt x="313891" y="381214"/>
                            <a:pt x="387087" y="234779"/>
                            <a:pt x="480060" y="0"/>
                          </a:cubicBezTo>
                          <a:cubicBezTo>
                            <a:pt x="729192" y="-34190"/>
                            <a:pt x="949211" y="-9865"/>
                            <a:pt x="1169518" y="0"/>
                          </a:cubicBezTo>
                          <a:cubicBezTo>
                            <a:pt x="1389825" y="9865"/>
                            <a:pt x="1540058" y="15673"/>
                            <a:pt x="1805940" y="0"/>
                          </a:cubicBezTo>
                          <a:cubicBezTo>
                            <a:pt x="1880245" y="131591"/>
                            <a:pt x="1946347" y="231743"/>
                            <a:pt x="2036369" y="460858"/>
                          </a:cubicBezTo>
                          <a:cubicBezTo>
                            <a:pt x="2126391" y="689973"/>
                            <a:pt x="2180457" y="773117"/>
                            <a:pt x="2286000" y="960120"/>
                          </a:cubicBezTo>
                          <a:cubicBezTo>
                            <a:pt x="2218087" y="1069396"/>
                            <a:pt x="2113734" y="1264049"/>
                            <a:pt x="2055571" y="1420978"/>
                          </a:cubicBezTo>
                          <a:cubicBezTo>
                            <a:pt x="1997408" y="1577907"/>
                            <a:pt x="1841901" y="1792199"/>
                            <a:pt x="1805940" y="1920240"/>
                          </a:cubicBezTo>
                          <a:cubicBezTo>
                            <a:pt x="1612658" y="1936194"/>
                            <a:pt x="1373523" y="1929994"/>
                            <a:pt x="1116482" y="1920240"/>
                          </a:cubicBezTo>
                          <a:cubicBezTo>
                            <a:pt x="859441" y="1910486"/>
                            <a:pt x="646337" y="1946009"/>
                            <a:pt x="480060" y="1920240"/>
                          </a:cubicBezTo>
                          <a:cubicBezTo>
                            <a:pt x="376270" y="1768706"/>
                            <a:pt x="343902" y="1630404"/>
                            <a:pt x="254432" y="1468984"/>
                          </a:cubicBezTo>
                          <a:cubicBezTo>
                            <a:pt x="164962" y="1307564"/>
                            <a:pt x="134946" y="1187953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4;p13">
              <a:extLst>
                <a:ext uri="{FF2B5EF4-FFF2-40B4-BE49-F238E27FC236}">
                  <a16:creationId xmlns:a16="http://schemas.microsoft.com/office/drawing/2014/main" id="{CAF11167-30CB-4F4F-A617-FFCBA75D909A}"/>
                </a:ext>
              </a:extLst>
            </p:cNvPr>
            <p:cNvSpPr>
              <a:spLocks/>
            </p:cNvSpPr>
            <p:nvPr/>
          </p:nvSpPr>
          <p:spPr>
            <a:xfrm>
              <a:off x="8009502" y="6563031"/>
              <a:ext cx="2743200" cy="2286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0" cap="flat" cmpd="thickThin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Milestone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54;p13">
              <a:extLst>
                <a:ext uri="{FF2B5EF4-FFF2-40B4-BE49-F238E27FC236}">
                  <a16:creationId xmlns:a16="http://schemas.microsoft.com/office/drawing/2014/main" id="{1E57E782-0737-4C78-B187-814C3BA7180E}"/>
                </a:ext>
              </a:extLst>
            </p:cNvPr>
            <p:cNvSpPr>
              <a:spLocks/>
            </p:cNvSpPr>
            <p:nvPr/>
          </p:nvSpPr>
          <p:spPr>
            <a:xfrm>
              <a:off x="1282250" y="6878419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9631 w 2286000"/>
                        <a:gd name="csY1" fmla="*/ 460858 h 1920240"/>
                        <a:gd name="csX2" fmla="*/ 480060 w 2286000"/>
                        <a:gd name="csY2" fmla="*/ 0 h 1920240"/>
                        <a:gd name="csX3" fmla="*/ 1129741 w 2286000"/>
                        <a:gd name="csY3" fmla="*/ 0 h 1920240"/>
                        <a:gd name="csX4" fmla="*/ 1805940 w 2286000"/>
                        <a:gd name="csY4" fmla="*/ 0 h 1920240"/>
                        <a:gd name="csX5" fmla="*/ 2036369 w 2286000"/>
                        <a:gd name="csY5" fmla="*/ 460858 h 1920240"/>
                        <a:gd name="csX6" fmla="*/ 2286000 w 2286000"/>
                        <a:gd name="csY6" fmla="*/ 960120 h 1920240"/>
                        <a:gd name="csX7" fmla="*/ 2050771 w 2286000"/>
                        <a:gd name="csY7" fmla="*/ 1430579 h 1920240"/>
                        <a:gd name="csX8" fmla="*/ 1805940 w 2286000"/>
                        <a:gd name="csY8" fmla="*/ 1920240 h 1920240"/>
                        <a:gd name="csX9" fmla="*/ 1129741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0030 w 2286000"/>
                        <a:gd name="csY11" fmla="*/ 1440180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41956" y="818830"/>
                            <a:pt x="158554" y="682921"/>
                            <a:pt x="249631" y="460858"/>
                          </a:cubicBezTo>
                          <a:cubicBezTo>
                            <a:pt x="340708" y="238795"/>
                            <a:pt x="368286" y="188550"/>
                            <a:pt x="480060" y="0"/>
                          </a:cubicBezTo>
                          <a:cubicBezTo>
                            <a:pt x="754289" y="22786"/>
                            <a:pt x="903401" y="-31290"/>
                            <a:pt x="1129741" y="0"/>
                          </a:cubicBezTo>
                          <a:cubicBezTo>
                            <a:pt x="1356081" y="31290"/>
                            <a:pt x="1538605" y="12148"/>
                            <a:pt x="1805940" y="0"/>
                          </a:cubicBezTo>
                          <a:cubicBezTo>
                            <a:pt x="1854845" y="124327"/>
                            <a:pt x="1902993" y="241950"/>
                            <a:pt x="2036369" y="460858"/>
                          </a:cubicBezTo>
                          <a:cubicBezTo>
                            <a:pt x="2169745" y="679766"/>
                            <a:pt x="2162106" y="745533"/>
                            <a:pt x="2286000" y="960120"/>
                          </a:cubicBezTo>
                          <a:cubicBezTo>
                            <a:pt x="2192533" y="1110924"/>
                            <a:pt x="2107190" y="1334400"/>
                            <a:pt x="2050771" y="1430579"/>
                          </a:cubicBezTo>
                          <a:cubicBezTo>
                            <a:pt x="1994351" y="1526758"/>
                            <a:pt x="1887227" y="1760828"/>
                            <a:pt x="1805940" y="1920240"/>
                          </a:cubicBezTo>
                          <a:cubicBezTo>
                            <a:pt x="1618137" y="1942584"/>
                            <a:pt x="1306510" y="1933382"/>
                            <a:pt x="1129741" y="1920240"/>
                          </a:cubicBezTo>
                          <a:cubicBezTo>
                            <a:pt x="952972" y="1907098"/>
                            <a:pt x="662936" y="1902471"/>
                            <a:pt x="480060" y="1920240"/>
                          </a:cubicBezTo>
                          <a:cubicBezTo>
                            <a:pt x="396357" y="1744140"/>
                            <a:pt x="369113" y="1669385"/>
                            <a:pt x="240030" y="1440180"/>
                          </a:cubicBezTo>
                          <a:cubicBezTo>
                            <a:pt x="110947" y="1210975"/>
                            <a:pt x="78325" y="1150384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4;p13">
              <a:extLst>
                <a:ext uri="{FF2B5EF4-FFF2-40B4-BE49-F238E27FC236}">
                  <a16:creationId xmlns:a16="http://schemas.microsoft.com/office/drawing/2014/main" id="{B0F9633E-A6C6-48E4-A4D8-6F8CEE98FCD7}"/>
                </a:ext>
              </a:extLst>
            </p:cNvPr>
            <p:cNvSpPr>
              <a:spLocks/>
            </p:cNvSpPr>
            <p:nvPr/>
          </p:nvSpPr>
          <p:spPr>
            <a:xfrm>
              <a:off x="3470469" y="7692362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105823659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03224 w 2286000"/>
                        <a:gd name="csY3" fmla="*/ 0 h 1920240"/>
                        <a:gd name="csX4" fmla="*/ 1805940 w 2286000"/>
                        <a:gd name="csY4" fmla="*/ 0 h 1920240"/>
                        <a:gd name="csX5" fmla="*/ 2031568 w 2286000"/>
                        <a:gd name="csY5" fmla="*/ 451256 h 1920240"/>
                        <a:gd name="csX6" fmla="*/ 2286000 w 2286000"/>
                        <a:gd name="csY6" fmla="*/ 960120 h 1920240"/>
                        <a:gd name="csX7" fmla="*/ 2036369 w 2286000"/>
                        <a:gd name="csY7" fmla="*/ 1459382 h 1920240"/>
                        <a:gd name="csX8" fmla="*/ 1805940 w 2286000"/>
                        <a:gd name="csY8" fmla="*/ 1920240 h 1920240"/>
                        <a:gd name="csX9" fmla="*/ 1116482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35229 w 2286000"/>
                        <a:gd name="csY11" fmla="*/ 1430579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94671" y="734288"/>
                            <a:pt x="179137" y="588473"/>
                            <a:pt x="244831" y="470459"/>
                          </a:cubicBezTo>
                          <a:cubicBezTo>
                            <a:pt x="310525" y="352445"/>
                            <a:pt x="378845" y="216186"/>
                            <a:pt x="480060" y="0"/>
                          </a:cubicBezTo>
                          <a:cubicBezTo>
                            <a:pt x="748474" y="27321"/>
                            <a:pt x="929494" y="14298"/>
                            <a:pt x="1103224" y="0"/>
                          </a:cubicBezTo>
                          <a:cubicBezTo>
                            <a:pt x="1276954" y="-14298"/>
                            <a:pt x="1579413" y="7889"/>
                            <a:pt x="1805940" y="0"/>
                          </a:cubicBezTo>
                          <a:cubicBezTo>
                            <a:pt x="1862252" y="114993"/>
                            <a:pt x="1953956" y="247426"/>
                            <a:pt x="2031568" y="451256"/>
                          </a:cubicBezTo>
                          <a:cubicBezTo>
                            <a:pt x="2109180" y="655086"/>
                            <a:pt x="2172269" y="704682"/>
                            <a:pt x="2286000" y="960120"/>
                          </a:cubicBezTo>
                          <a:cubicBezTo>
                            <a:pt x="2177307" y="1209554"/>
                            <a:pt x="2078897" y="1354545"/>
                            <a:pt x="2036369" y="1459382"/>
                          </a:cubicBezTo>
                          <a:cubicBezTo>
                            <a:pt x="1993841" y="1564219"/>
                            <a:pt x="1888694" y="1771065"/>
                            <a:pt x="1805940" y="1920240"/>
                          </a:cubicBezTo>
                          <a:cubicBezTo>
                            <a:pt x="1538378" y="1903784"/>
                            <a:pt x="1361530" y="1950088"/>
                            <a:pt x="1116482" y="1920240"/>
                          </a:cubicBezTo>
                          <a:cubicBezTo>
                            <a:pt x="871434" y="1890392"/>
                            <a:pt x="779921" y="1931818"/>
                            <a:pt x="480060" y="1920240"/>
                          </a:cubicBezTo>
                          <a:cubicBezTo>
                            <a:pt x="393121" y="1695353"/>
                            <a:pt x="360808" y="1631871"/>
                            <a:pt x="235229" y="1430579"/>
                          </a:cubicBezTo>
                          <a:cubicBezTo>
                            <a:pt x="109650" y="1229287"/>
                            <a:pt x="60440" y="1079483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4;p13">
              <a:extLst>
                <a:ext uri="{FF2B5EF4-FFF2-40B4-BE49-F238E27FC236}">
                  <a16:creationId xmlns:a16="http://schemas.microsoft.com/office/drawing/2014/main" id="{D3A0A4F8-E54C-4675-820C-D177C2151DEB}"/>
                </a:ext>
              </a:extLst>
            </p:cNvPr>
            <p:cNvSpPr>
              <a:spLocks/>
            </p:cNvSpPr>
            <p:nvPr/>
          </p:nvSpPr>
          <p:spPr>
            <a:xfrm>
              <a:off x="4056181" y="5563545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“Step”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9D9CDCC-EBE7-408E-B1CD-161925215FB8}"/>
                </a:ext>
              </a:extLst>
            </p:cNvPr>
            <p:cNvCxnSpPr>
              <a:cxnSpLocks/>
            </p:cNvCxnSpPr>
            <p:nvPr/>
          </p:nvCxnSpPr>
          <p:spPr>
            <a:xfrm>
              <a:off x="6291577" y="7692362"/>
              <a:ext cx="1372289" cy="0"/>
            </a:xfrm>
            <a:prstGeom prst="straightConnector1">
              <a:avLst/>
            </a:prstGeom>
            <a:ln w="5080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Google Shape;75;p13">
            <a:extLst>
              <a:ext uri="{FF2B5EF4-FFF2-40B4-BE49-F238E27FC236}">
                <a16:creationId xmlns:a16="http://schemas.microsoft.com/office/drawing/2014/main" id="{89EB4975-2655-42EC-B1C2-01F089370235}"/>
              </a:ext>
            </a:extLst>
          </p:cNvPr>
          <p:cNvSpPr txBox="1">
            <a:spLocks/>
          </p:cNvSpPr>
          <p:nvPr/>
        </p:nvSpPr>
        <p:spPr>
          <a:xfrm>
            <a:off x="13315377" y="13795862"/>
            <a:ext cx="3257448" cy="133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4245" tIns="86061" rIns="344245" bIns="86061" anchor="t" anchorCtr="0">
            <a:noAutofit/>
          </a:bodyPr>
          <a:lstStyle>
            <a:defPPr>
              <a:defRPr lang="en-US"/>
            </a:defPPr>
            <a:lvl1pPr algn="ctr" defTabSz="302895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defRPr sz="3600" b="1" kern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pPr defTabSz="2850848">
              <a:spcBef>
                <a:spcPts val="565"/>
              </a:spcBef>
              <a:spcAft>
                <a:spcPts val="1129"/>
              </a:spcAft>
            </a:pPr>
            <a:r>
              <a:rPr lang="en" sz="3012" dirty="0">
                <a:solidFill>
                  <a:srgbClr val="000000"/>
                </a:solidFill>
                <a:latin typeface="Montserrat SemiBold"/>
                <a:sym typeface="Arial"/>
              </a:rPr>
              <a:t>Nested</a:t>
            </a:r>
            <a:r>
              <a:rPr lang="en" sz="3388" dirty="0">
                <a:solidFill>
                  <a:srgbClr val="2E2464"/>
                </a:solidFill>
                <a:latin typeface="Montserrat SemiBold"/>
                <a:sym typeface="Arial"/>
              </a:rPr>
              <a:t> </a:t>
            </a:r>
            <a:r>
              <a:rPr lang="en" sz="3012" dirty="0">
                <a:solidFill>
                  <a:srgbClr val="000000"/>
                </a:solidFill>
                <a:latin typeface="Montserrat SemiBold"/>
                <a:sym typeface="Arial"/>
              </a:rPr>
              <a:t>Milestones</a:t>
            </a:r>
            <a:endParaRPr sz="3012" dirty="0">
              <a:solidFill>
                <a:srgbClr val="000000"/>
              </a:solidFill>
              <a:latin typeface="Montserrat SemiBold"/>
              <a:sym typeface="Arial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8F456F4-63F0-A0BC-7274-0EAA13EA9A26}"/>
              </a:ext>
            </a:extLst>
          </p:cNvPr>
          <p:cNvGrpSpPr/>
          <p:nvPr/>
        </p:nvGrpSpPr>
        <p:grpSpPr>
          <a:xfrm>
            <a:off x="2306109" y="11550509"/>
            <a:ext cx="18156918" cy="6251180"/>
            <a:chOff x="1078640" y="12272415"/>
            <a:chExt cx="19291725" cy="6641879"/>
          </a:xfrm>
        </p:grpSpPr>
        <p:sp>
          <p:nvSpPr>
            <p:cNvPr id="44" name="Google Shape;54;p13">
              <a:extLst>
                <a:ext uri="{FF2B5EF4-FFF2-40B4-BE49-F238E27FC236}">
                  <a16:creationId xmlns:a16="http://schemas.microsoft.com/office/drawing/2014/main" id="{051E9AC5-AE11-461D-91D5-444A38FEC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97981" y="14202643"/>
              <a:ext cx="3072384" cy="25603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120650" cap="flat" cmpd="tri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Super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Milestone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Badge Name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3A2000-FFEA-7E56-0A4B-9A25CC40F51E}"/>
                </a:ext>
              </a:extLst>
            </p:cNvPr>
            <p:cNvGrpSpPr/>
            <p:nvPr/>
          </p:nvGrpSpPr>
          <p:grpSpPr>
            <a:xfrm>
              <a:off x="1078640" y="15366847"/>
              <a:ext cx="14792786" cy="3547447"/>
              <a:chOff x="1078640" y="15911803"/>
              <a:chExt cx="14792786" cy="3547447"/>
            </a:xfrm>
          </p:grpSpPr>
          <p:sp>
            <p:nvSpPr>
              <p:cNvPr id="37" name="Google Shape;54;p13">
                <a:extLst>
                  <a:ext uri="{FF2B5EF4-FFF2-40B4-BE49-F238E27FC236}">
                    <a16:creationId xmlns:a16="http://schemas.microsoft.com/office/drawing/2014/main" id="{E9ED13E2-FB3B-4A19-A0D9-560A0B8DB2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7239" y="16204831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17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4;p13">
                <a:extLst>
                  <a:ext uri="{FF2B5EF4-FFF2-40B4-BE49-F238E27FC236}">
                    <a16:creationId xmlns:a16="http://schemas.microsoft.com/office/drawing/2014/main" id="{66F3778B-3939-4B25-9D71-FF5D92DF68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128226" y="16710729"/>
                <a:ext cx="2743200" cy="22860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95250" cap="flat" cmpd="thickThin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Milestone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4;p13">
                <a:extLst>
                  <a:ext uri="{FF2B5EF4-FFF2-40B4-BE49-F238E27FC236}">
                    <a16:creationId xmlns:a16="http://schemas.microsoft.com/office/drawing/2014/main" id="{4BE44E42-D19D-46F0-ADD5-86011AC201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42229" y="17539010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17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4;p13">
                <a:extLst>
                  <a:ext uri="{FF2B5EF4-FFF2-40B4-BE49-F238E27FC236}">
                    <a16:creationId xmlns:a16="http://schemas.microsoft.com/office/drawing/2014/main" id="{FE99D9A4-CDF3-4060-AD15-1564FCF9C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249" y="17539010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17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4;p13">
                <a:extLst>
                  <a:ext uri="{FF2B5EF4-FFF2-40B4-BE49-F238E27FC236}">
                    <a16:creationId xmlns:a16="http://schemas.microsoft.com/office/drawing/2014/main" id="{82226A40-682F-40F7-A6C7-50C308B0FA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7260" y="16203583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17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1703C6F-3382-443E-AF1A-8B7BCC0A88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4428" y="17853729"/>
                <a:ext cx="1956282" cy="0"/>
              </a:xfrm>
              <a:prstGeom prst="straightConnector1">
                <a:avLst/>
              </a:prstGeom>
              <a:ln w="50800">
                <a:solidFill>
                  <a:schemeClr val="accent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Google Shape;75;p13">
                <a:extLst>
                  <a:ext uri="{FF2B5EF4-FFF2-40B4-BE49-F238E27FC236}">
                    <a16:creationId xmlns:a16="http://schemas.microsoft.com/office/drawing/2014/main" id="{1F29027C-4BD2-43B7-A00D-878C7FA702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640" y="15911803"/>
                <a:ext cx="3025557" cy="1920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031" tIns="285031" rIns="285031" bIns="285031" anchor="t" anchorCtr="0">
                <a:noAutofit/>
              </a:bodyPr>
              <a:lstStyle/>
              <a:p>
                <a:pPr defTabSz="2850848">
                  <a:buClr>
                    <a:srgbClr val="000000"/>
                  </a:buClr>
                </a:pPr>
                <a:r>
                  <a:rPr lang="en" sz="3012" kern="0" dirty="0">
                    <a:solidFill>
                      <a:srgbClr val="000000"/>
                    </a:solidFill>
                    <a:latin typeface="Montserrat SemiBold"/>
                    <a:cs typeface="Arial"/>
                    <a:sym typeface="Arial"/>
                  </a:rPr>
                  <a:t>Electives </a:t>
                </a:r>
                <a:br>
                  <a:rPr lang="en" sz="3012" kern="0" dirty="0">
                    <a:solidFill>
                      <a:srgbClr val="000000"/>
                    </a:solidFill>
                    <a:latin typeface="Montserrat SemiBold"/>
                    <a:cs typeface="Arial"/>
                    <a:sym typeface="Arial"/>
                  </a:rPr>
                </a:br>
                <a:r>
                  <a:rPr lang="en" sz="3012" kern="0" dirty="0">
                    <a:solidFill>
                      <a:srgbClr val="000000"/>
                    </a:solidFill>
                    <a:latin typeface="Montserrat SemiBold"/>
                    <a:cs typeface="Arial"/>
                    <a:sym typeface="Arial"/>
                  </a:rPr>
                  <a:t>(e.g. 2 of 4)</a:t>
                </a:r>
                <a:endParaRPr sz="6777" kern="0" dirty="0">
                  <a:solidFill>
                    <a:srgbClr val="000000"/>
                  </a:solidFill>
                  <a:latin typeface="Montserrat SemiBold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2144FD2-9BD7-B1B9-9D3B-D8E464E67E5F}"/>
                </a:ext>
              </a:extLst>
            </p:cNvPr>
            <p:cNvGrpSpPr/>
            <p:nvPr/>
          </p:nvGrpSpPr>
          <p:grpSpPr>
            <a:xfrm>
              <a:off x="1347932" y="12272415"/>
              <a:ext cx="15950049" cy="3210388"/>
              <a:chOff x="1347932" y="12272415"/>
              <a:chExt cx="15950049" cy="3210388"/>
            </a:xfrm>
          </p:grpSpPr>
          <p:sp>
            <p:nvSpPr>
              <p:cNvPr id="28" name="Google Shape;54;p13">
                <a:extLst>
                  <a:ext uri="{FF2B5EF4-FFF2-40B4-BE49-F238E27FC236}">
                    <a16:creationId xmlns:a16="http://schemas.microsoft.com/office/drawing/2014/main" id="{5224174B-9199-4BBC-A47D-20CE858489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47932" y="12468326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810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54;p13">
                <a:extLst>
                  <a:ext uri="{FF2B5EF4-FFF2-40B4-BE49-F238E27FC236}">
                    <a16:creationId xmlns:a16="http://schemas.microsoft.com/office/drawing/2014/main" id="{BDE9600E-F9EA-4A53-8259-EBFC425AB6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18473" y="12468326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810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4;p13">
                <a:extLst>
                  <a:ext uri="{FF2B5EF4-FFF2-40B4-BE49-F238E27FC236}">
                    <a16:creationId xmlns:a16="http://schemas.microsoft.com/office/drawing/2014/main" id="{7FA22D9B-B5CC-4911-A7EA-7F481D5193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03743" y="12468326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810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4;p13">
                <a:extLst>
                  <a:ext uri="{FF2B5EF4-FFF2-40B4-BE49-F238E27FC236}">
                    <a16:creationId xmlns:a16="http://schemas.microsoft.com/office/drawing/2014/main" id="{F4FA0207-CF88-4160-97DA-81DD9B0581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33203" y="12468326"/>
                <a:ext cx="2286000" cy="192024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3810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  <a:extLst>
                  <a:ext uri="{C807C97D-BFC1-408E-A445-0C87EB9F89A2}">
                    <ask:lineSketchStyleProps xmlns:ask="http://schemas.microsoft.com/office/drawing/2018/sketchyshapes" sd="2536362885">
                      <a:custGeom>
                        <a:avLst/>
                        <a:gdLst>
                          <a:gd name="csX0" fmla="*/ 0 w 2286000"/>
                          <a:gd name="csY0" fmla="*/ 960120 h 1920240"/>
                          <a:gd name="csX1" fmla="*/ 244831 w 2286000"/>
                          <a:gd name="csY1" fmla="*/ 470459 h 1920240"/>
                          <a:gd name="csX2" fmla="*/ 480060 w 2286000"/>
                          <a:gd name="csY2" fmla="*/ 0 h 1920240"/>
                          <a:gd name="csX3" fmla="*/ 1169518 w 2286000"/>
                          <a:gd name="csY3" fmla="*/ 0 h 1920240"/>
                          <a:gd name="csX4" fmla="*/ 1805940 w 2286000"/>
                          <a:gd name="csY4" fmla="*/ 0 h 1920240"/>
                          <a:gd name="csX5" fmla="*/ 2045970 w 2286000"/>
                          <a:gd name="csY5" fmla="*/ 480060 h 1920240"/>
                          <a:gd name="csX6" fmla="*/ 2286000 w 2286000"/>
                          <a:gd name="csY6" fmla="*/ 960120 h 1920240"/>
                          <a:gd name="csX7" fmla="*/ 2060372 w 2286000"/>
                          <a:gd name="csY7" fmla="*/ 1411376 h 1920240"/>
                          <a:gd name="csX8" fmla="*/ 1805940 w 2286000"/>
                          <a:gd name="csY8" fmla="*/ 1920240 h 1920240"/>
                          <a:gd name="csX9" fmla="*/ 1156259 w 2286000"/>
                          <a:gd name="csY9" fmla="*/ 1920240 h 1920240"/>
                          <a:gd name="csX10" fmla="*/ 480060 w 2286000"/>
                          <a:gd name="csY10" fmla="*/ 1920240 h 1920240"/>
                          <a:gd name="csX11" fmla="*/ 249631 w 2286000"/>
                          <a:gd name="csY11" fmla="*/ 1459382 h 1920240"/>
                          <a:gd name="csX12" fmla="*/ 0 w 2286000"/>
                          <a:gd name="csY12" fmla="*/ 960120 h 192024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</a:cxnLst>
                        <a:rect l="l" t="t" r="r" b="b"/>
                        <a:pathLst>
                          <a:path w="2286000" h="1920240" extrusionOk="0">
                            <a:moveTo>
                              <a:pt x="0" y="960120"/>
                            </a:moveTo>
                            <a:cubicBezTo>
                              <a:pt x="87374" y="758354"/>
                              <a:pt x="169504" y="584987"/>
                              <a:pt x="244831" y="470459"/>
                            </a:cubicBezTo>
                            <a:cubicBezTo>
                              <a:pt x="320157" y="355931"/>
                              <a:pt x="367833" y="199665"/>
                              <a:pt x="480060" y="0"/>
                            </a:cubicBezTo>
                            <a:cubicBezTo>
                              <a:pt x="800941" y="10320"/>
                              <a:pt x="972684" y="25491"/>
                              <a:pt x="1169518" y="0"/>
                            </a:cubicBezTo>
                            <a:cubicBezTo>
                              <a:pt x="1366352" y="-25491"/>
                              <a:pt x="1541002" y="-17517"/>
                              <a:pt x="1805940" y="0"/>
                            </a:cubicBezTo>
                            <a:cubicBezTo>
                              <a:pt x="1874714" y="130534"/>
                              <a:pt x="1971632" y="315116"/>
                              <a:pt x="2045970" y="480060"/>
                            </a:cubicBezTo>
                            <a:cubicBezTo>
                              <a:pt x="2120308" y="645004"/>
                              <a:pt x="2167182" y="777396"/>
                              <a:pt x="2286000" y="960120"/>
                            </a:cubicBezTo>
                            <a:cubicBezTo>
                              <a:pt x="2201185" y="1078508"/>
                              <a:pt x="2132037" y="1308204"/>
                              <a:pt x="2060372" y="1411376"/>
                            </a:cubicBezTo>
                            <a:cubicBezTo>
                              <a:pt x="1988707" y="1514548"/>
                              <a:pt x="1846563" y="1783430"/>
                              <a:pt x="1805940" y="1920240"/>
                            </a:cubicBezTo>
                            <a:cubicBezTo>
                              <a:pt x="1597231" y="1935366"/>
                              <a:pt x="1360110" y="1909672"/>
                              <a:pt x="1156259" y="1920240"/>
                            </a:cubicBezTo>
                            <a:cubicBezTo>
                              <a:pt x="952408" y="1930808"/>
                              <a:pt x="815742" y="1934653"/>
                              <a:pt x="480060" y="1920240"/>
                            </a:cubicBezTo>
                            <a:cubicBezTo>
                              <a:pt x="431020" y="1821969"/>
                              <a:pt x="322589" y="1574127"/>
                              <a:pt x="249631" y="1459382"/>
                            </a:cubicBezTo>
                            <a:cubicBezTo>
                              <a:pt x="176673" y="1344637"/>
                              <a:pt x="122680" y="1159731"/>
                              <a:pt x="0" y="96012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“Step”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4;p13">
                <a:extLst>
                  <a:ext uri="{FF2B5EF4-FFF2-40B4-BE49-F238E27FC236}">
                    <a16:creationId xmlns:a16="http://schemas.microsoft.com/office/drawing/2014/main" id="{7A9E484F-B076-4E9F-A923-C2FF19E8E6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128226" y="12272415"/>
                <a:ext cx="2743200" cy="22860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tx1"/>
              </a:solidFill>
              <a:ln w="95250" cap="flat" cmpd="thickThin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vert="horz" wrap="square" lIns="0" tIns="0" rIns="0" bIns="0" anchor="ctr" anchorCtr="0">
                <a:noAutofit/>
              </a:bodyPr>
              <a:lstStyle/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Milestone</a:t>
                </a:r>
              </a:p>
              <a:p>
                <a:pPr algn="ctr" defTabSz="2850848">
                  <a:buClr>
                    <a:srgbClr val="000000"/>
                  </a:buClr>
                </a:pPr>
                <a:r>
                  <a:rPr lang="en-CA" sz="1871" b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Badge Name</a:t>
                </a:r>
                <a:endParaRPr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7B53CB6-70B4-45DF-9891-F31A570A8CA5}"/>
                  </a:ext>
                </a:extLst>
              </p:cNvPr>
              <p:cNvCxnSpPr>
                <a:cxnSpLocks/>
                <a:stCxn id="28" idx="0"/>
                <a:endCxn id="31" idx="3"/>
              </p:cNvCxnSpPr>
              <p:nvPr/>
            </p:nvCxnSpPr>
            <p:spPr>
              <a:xfrm>
                <a:off x="3633932" y="13428446"/>
                <a:ext cx="599271" cy="0"/>
              </a:xfrm>
              <a:prstGeom prst="straightConnector1">
                <a:avLst/>
              </a:prstGeom>
              <a:ln w="50800">
                <a:solidFill>
                  <a:schemeClr val="accent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B5AEFB9-900C-4C31-A9CB-DAB74E8A8BD5}"/>
                  </a:ext>
                </a:extLst>
              </p:cNvPr>
              <p:cNvCxnSpPr>
                <a:cxnSpLocks/>
                <a:stCxn id="31" idx="0"/>
                <a:endCxn id="29" idx="3"/>
              </p:cNvCxnSpPr>
              <p:nvPr/>
            </p:nvCxnSpPr>
            <p:spPr>
              <a:xfrm>
                <a:off x="6519203" y="13428446"/>
                <a:ext cx="599270" cy="0"/>
              </a:xfrm>
              <a:prstGeom prst="straightConnector1">
                <a:avLst/>
              </a:prstGeom>
              <a:ln w="50800">
                <a:solidFill>
                  <a:schemeClr val="accent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FD19A46-BD34-40AA-8778-21675696CBC5}"/>
                  </a:ext>
                </a:extLst>
              </p:cNvPr>
              <p:cNvCxnSpPr>
                <a:cxnSpLocks/>
                <a:stCxn id="29" idx="0"/>
                <a:endCxn id="30" idx="3"/>
              </p:cNvCxnSpPr>
              <p:nvPr/>
            </p:nvCxnSpPr>
            <p:spPr>
              <a:xfrm>
                <a:off x="9404473" y="13428446"/>
                <a:ext cx="599270" cy="0"/>
              </a:xfrm>
              <a:prstGeom prst="straightConnector1">
                <a:avLst/>
              </a:prstGeom>
              <a:ln w="50800">
                <a:solidFill>
                  <a:schemeClr val="accent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FFB02CA-6320-48C9-8555-4AA636752B99}"/>
                  </a:ext>
                </a:extLst>
              </p:cNvPr>
              <p:cNvCxnSpPr>
                <a:cxnSpLocks/>
                <a:stCxn id="30" idx="0"/>
                <a:endCxn id="32" idx="3"/>
              </p:cNvCxnSpPr>
              <p:nvPr/>
            </p:nvCxnSpPr>
            <p:spPr>
              <a:xfrm flipV="1">
                <a:off x="12289743" y="13415415"/>
                <a:ext cx="838483" cy="13031"/>
              </a:xfrm>
              <a:prstGeom prst="straightConnector1">
                <a:avLst/>
              </a:prstGeom>
              <a:ln w="50800">
                <a:solidFill>
                  <a:schemeClr val="accent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C36D99A7-695B-46EE-B615-1D5BDF820DC7}"/>
                  </a:ext>
                </a:extLst>
              </p:cNvPr>
              <p:cNvCxnSpPr>
                <a:cxnSpLocks/>
                <a:stCxn id="32" idx="0"/>
                <a:endCxn id="44" idx="3"/>
              </p:cNvCxnSpPr>
              <p:nvPr/>
            </p:nvCxnSpPr>
            <p:spPr>
              <a:xfrm>
                <a:off x="15871426" y="13415415"/>
                <a:ext cx="1426555" cy="2067388"/>
              </a:xfrm>
              <a:prstGeom prst="bentConnector3">
                <a:avLst>
                  <a:gd name="adj1" fmla="val 50000"/>
                </a:avLst>
              </a:prstGeom>
              <a:ln w="50800">
                <a:solidFill>
                  <a:schemeClr val="accent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6E2FF4C1-FBB1-44E4-90B7-079FF6492DE9}"/>
                </a:ext>
              </a:extLst>
            </p:cNvPr>
            <p:cNvCxnSpPr>
              <a:cxnSpLocks/>
              <a:stCxn id="38" idx="0"/>
              <a:endCxn id="44" idx="3"/>
            </p:cNvCxnSpPr>
            <p:nvPr/>
          </p:nvCxnSpPr>
          <p:spPr>
            <a:xfrm flipV="1">
              <a:off x="15871426" y="15482803"/>
              <a:ext cx="1426555" cy="1825970"/>
            </a:xfrm>
            <a:prstGeom prst="bentConnector3">
              <a:avLst/>
            </a:prstGeom>
            <a:ln w="5080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F917355-39EC-86C3-A1F5-49ED5E165E61}"/>
              </a:ext>
            </a:extLst>
          </p:cNvPr>
          <p:cNvGrpSpPr/>
          <p:nvPr/>
        </p:nvGrpSpPr>
        <p:grpSpPr>
          <a:xfrm>
            <a:off x="22785220" y="11704320"/>
            <a:ext cx="6221633" cy="6097368"/>
            <a:chOff x="22851571" y="12257382"/>
            <a:chExt cx="6610485" cy="6478454"/>
          </a:xfrm>
        </p:grpSpPr>
        <p:sp>
          <p:nvSpPr>
            <p:cNvPr id="45" name="Google Shape;54;p13">
              <a:extLst>
                <a:ext uri="{FF2B5EF4-FFF2-40B4-BE49-F238E27FC236}">
                  <a16:creationId xmlns:a16="http://schemas.microsoft.com/office/drawing/2014/main" id="{9128FF83-BAB0-4A6B-BDCB-AB80604C9F48}"/>
                </a:ext>
              </a:extLst>
            </p:cNvPr>
            <p:cNvSpPr>
              <a:spLocks/>
            </p:cNvSpPr>
            <p:nvPr/>
          </p:nvSpPr>
          <p:spPr>
            <a:xfrm>
              <a:off x="25013813" y="12257382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Course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Certificate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;p13">
              <a:extLst>
                <a:ext uri="{FF2B5EF4-FFF2-40B4-BE49-F238E27FC236}">
                  <a16:creationId xmlns:a16="http://schemas.microsoft.com/office/drawing/2014/main" id="{19EC531D-9A75-44C1-97AD-D0CA3362368F}"/>
                </a:ext>
              </a:extLst>
            </p:cNvPr>
            <p:cNvSpPr>
              <a:spLocks/>
            </p:cNvSpPr>
            <p:nvPr/>
          </p:nvSpPr>
          <p:spPr>
            <a:xfrm>
              <a:off x="27176056" y="13396935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Application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of learning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;p13">
              <a:extLst>
                <a:ext uri="{FF2B5EF4-FFF2-40B4-BE49-F238E27FC236}">
                  <a16:creationId xmlns:a16="http://schemas.microsoft.com/office/drawing/2014/main" id="{BBFC9CC4-CB0E-46A0-B3F7-817C2B141A54}"/>
                </a:ext>
              </a:extLst>
            </p:cNvPr>
            <p:cNvSpPr>
              <a:spLocks/>
            </p:cNvSpPr>
            <p:nvPr/>
          </p:nvSpPr>
          <p:spPr>
            <a:xfrm>
              <a:off x="25013813" y="14536488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Independent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Assessment</a:t>
              </a:r>
            </a:p>
          </p:txBody>
        </p:sp>
        <p:sp>
          <p:nvSpPr>
            <p:cNvPr id="48" name="Google Shape;54;p13">
              <a:extLst>
                <a:ext uri="{FF2B5EF4-FFF2-40B4-BE49-F238E27FC236}">
                  <a16:creationId xmlns:a16="http://schemas.microsoft.com/office/drawing/2014/main" id="{5F2A3868-F6D0-48B5-AA71-86E9D53B74A1}"/>
                </a:ext>
              </a:extLst>
            </p:cNvPr>
            <p:cNvSpPr>
              <a:spLocks/>
            </p:cNvSpPr>
            <p:nvPr/>
          </p:nvSpPr>
          <p:spPr>
            <a:xfrm>
              <a:off x="27176056" y="15676041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Notable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Achievement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;p13">
              <a:extLst>
                <a:ext uri="{FF2B5EF4-FFF2-40B4-BE49-F238E27FC236}">
                  <a16:creationId xmlns:a16="http://schemas.microsoft.com/office/drawing/2014/main" id="{A64AE347-3DC7-4792-8939-B365CB6FE714}"/>
                </a:ext>
              </a:extLst>
            </p:cNvPr>
            <p:cNvSpPr>
              <a:spLocks/>
            </p:cNvSpPr>
            <p:nvPr/>
          </p:nvSpPr>
          <p:spPr>
            <a:xfrm>
              <a:off x="25013813" y="16815596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Certification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4;p13">
              <a:extLst>
                <a:ext uri="{FF2B5EF4-FFF2-40B4-BE49-F238E27FC236}">
                  <a16:creationId xmlns:a16="http://schemas.microsoft.com/office/drawing/2014/main" id="{5BE94B72-1953-5F54-A915-FF11E7CC828B}"/>
                </a:ext>
              </a:extLst>
            </p:cNvPr>
            <p:cNvSpPr>
              <a:spLocks/>
            </p:cNvSpPr>
            <p:nvPr/>
          </p:nvSpPr>
          <p:spPr>
            <a:xfrm>
              <a:off x="22851571" y="15676041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Placement, 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Internship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;p13">
              <a:extLst>
                <a:ext uri="{FF2B5EF4-FFF2-40B4-BE49-F238E27FC236}">
                  <a16:creationId xmlns:a16="http://schemas.microsoft.com/office/drawing/2014/main" id="{D5297C69-C547-0DCC-2D79-4A24D32CF725}"/>
                </a:ext>
              </a:extLst>
            </p:cNvPr>
            <p:cNvSpPr>
              <a:spLocks/>
            </p:cNvSpPr>
            <p:nvPr/>
          </p:nvSpPr>
          <p:spPr>
            <a:xfrm>
              <a:off x="22851571" y="13395960"/>
              <a:ext cx="2286000" cy="1920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381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536362885">
                    <a:custGeom>
                      <a:avLst/>
                      <a:gdLst>
                        <a:gd name="csX0" fmla="*/ 0 w 2286000"/>
                        <a:gd name="csY0" fmla="*/ 960120 h 1920240"/>
                        <a:gd name="csX1" fmla="*/ 244831 w 2286000"/>
                        <a:gd name="csY1" fmla="*/ 470459 h 1920240"/>
                        <a:gd name="csX2" fmla="*/ 480060 w 2286000"/>
                        <a:gd name="csY2" fmla="*/ 0 h 1920240"/>
                        <a:gd name="csX3" fmla="*/ 1169518 w 2286000"/>
                        <a:gd name="csY3" fmla="*/ 0 h 1920240"/>
                        <a:gd name="csX4" fmla="*/ 1805940 w 2286000"/>
                        <a:gd name="csY4" fmla="*/ 0 h 1920240"/>
                        <a:gd name="csX5" fmla="*/ 2045970 w 2286000"/>
                        <a:gd name="csY5" fmla="*/ 480060 h 1920240"/>
                        <a:gd name="csX6" fmla="*/ 2286000 w 2286000"/>
                        <a:gd name="csY6" fmla="*/ 960120 h 1920240"/>
                        <a:gd name="csX7" fmla="*/ 2060372 w 2286000"/>
                        <a:gd name="csY7" fmla="*/ 1411376 h 1920240"/>
                        <a:gd name="csX8" fmla="*/ 1805940 w 2286000"/>
                        <a:gd name="csY8" fmla="*/ 1920240 h 1920240"/>
                        <a:gd name="csX9" fmla="*/ 1156259 w 2286000"/>
                        <a:gd name="csY9" fmla="*/ 1920240 h 1920240"/>
                        <a:gd name="csX10" fmla="*/ 480060 w 2286000"/>
                        <a:gd name="csY10" fmla="*/ 1920240 h 1920240"/>
                        <a:gd name="csX11" fmla="*/ 249631 w 2286000"/>
                        <a:gd name="csY11" fmla="*/ 1459382 h 1920240"/>
                        <a:gd name="csX12" fmla="*/ 0 w 2286000"/>
                        <a:gd name="csY12" fmla="*/ 960120 h 192024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  <a:cxn ang="0">
                          <a:pos x="csX6" y="csY6"/>
                        </a:cxn>
                        <a:cxn ang="0">
                          <a:pos x="csX7" y="csY7"/>
                        </a:cxn>
                        <a:cxn ang="0">
                          <a:pos x="csX8" y="csY8"/>
                        </a:cxn>
                        <a:cxn ang="0">
                          <a:pos x="csX9" y="csY9"/>
                        </a:cxn>
                        <a:cxn ang="0">
                          <a:pos x="csX10" y="csY10"/>
                        </a:cxn>
                        <a:cxn ang="0">
                          <a:pos x="csX11" y="csY11"/>
                        </a:cxn>
                        <a:cxn ang="0">
                          <a:pos x="csX12" y="csY12"/>
                        </a:cxn>
                      </a:cxnLst>
                      <a:rect l="l" t="t" r="r" b="b"/>
                      <a:pathLst>
                        <a:path w="2286000" h="1920240" extrusionOk="0">
                          <a:moveTo>
                            <a:pt x="0" y="960120"/>
                          </a:moveTo>
                          <a:cubicBezTo>
                            <a:pt x="87374" y="758354"/>
                            <a:pt x="169504" y="584987"/>
                            <a:pt x="244831" y="470459"/>
                          </a:cubicBezTo>
                          <a:cubicBezTo>
                            <a:pt x="320157" y="355931"/>
                            <a:pt x="367833" y="199665"/>
                            <a:pt x="480060" y="0"/>
                          </a:cubicBezTo>
                          <a:cubicBezTo>
                            <a:pt x="800941" y="10320"/>
                            <a:pt x="972684" y="25491"/>
                            <a:pt x="1169518" y="0"/>
                          </a:cubicBezTo>
                          <a:cubicBezTo>
                            <a:pt x="1366352" y="-25491"/>
                            <a:pt x="1541002" y="-17517"/>
                            <a:pt x="1805940" y="0"/>
                          </a:cubicBezTo>
                          <a:cubicBezTo>
                            <a:pt x="1874714" y="130534"/>
                            <a:pt x="1971632" y="315116"/>
                            <a:pt x="2045970" y="480060"/>
                          </a:cubicBezTo>
                          <a:cubicBezTo>
                            <a:pt x="2120308" y="645004"/>
                            <a:pt x="2167182" y="777396"/>
                            <a:pt x="2286000" y="960120"/>
                          </a:cubicBezTo>
                          <a:cubicBezTo>
                            <a:pt x="2201185" y="1078508"/>
                            <a:pt x="2132037" y="1308204"/>
                            <a:pt x="2060372" y="1411376"/>
                          </a:cubicBezTo>
                          <a:cubicBezTo>
                            <a:pt x="1988707" y="1514548"/>
                            <a:pt x="1846563" y="1783430"/>
                            <a:pt x="1805940" y="1920240"/>
                          </a:cubicBezTo>
                          <a:cubicBezTo>
                            <a:pt x="1597231" y="1935366"/>
                            <a:pt x="1360110" y="1909672"/>
                            <a:pt x="1156259" y="1920240"/>
                          </a:cubicBezTo>
                          <a:cubicBezTo>
                            <a:pt x="952408" y="1930808"/>
                            <a:pt x="815742" y="1934653"/>
                            <a:pt x="480060" y="1920240"/>
                          </a:cubicBezTo>
                          <a:cubicBezTo>
                            <a:pt x="431020" y="1821969"/>
                            <a:pt x="322589" y="1574127"/>
                            <a:pt x="249631" y="1459382"/>
                          </a:cubicBezTo>
                          <a:cubicBezTo>
                            <a:pt x="176673" y="1344637"/>
                            <a:pt x="122680" y="1159731"/>
                            <a:pt x="0" y="9601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vert="horz" wrap="square" lIns="0" tIns="0" rIns="0" bIns="0" anchor="ctr" anchorCtr="0">
              <a:noAutofit/>
            </a:bodyPr>
            <a:lstStyle/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Assignment,</a:t>
              </a:r>
            </a:p>
            <a:p>
              <a:pPr algn="ctr" defTabSz="2850848">
                <a:buClr>
                  <a:srgbClr val="000000"/>
                </a:buClr>
              </a:pPr>
              <a:r>
                <a:rPr lang="en-CA" sz="1871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Deliverable</a:t>
              </a:r>
              <a:endParaRPr sz="1871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7639C6-9617-A653-E6A9-F6F8005BB49F}"/>
              </a:ext>
            </a:extLst>
          </p:cNvPr>
          <p:cNvGrpSpPr/>
          <p:nvPr/>
        </p:nvGrpSpPr>
        <p:grpSpPr>
          <a:xfrm>
            <a:off x="22326848" y="19324013"/>
            <a:ext cx="8704499" cy="712695"/>
            <a:chOff x="21040970" y="20531764"/>
            <a:chExt cx="9248530" cy="757238"/>
          </a:xfrm>
        </p:grpSpPr>
        <p:pic>
          <p:nvPicPr>
            <p:cNvPr id="5" name="Google Shape;74;p13">
              <a:extLst>
                <a:ext uri="{FF2B5EF4-FFF2-40B4-BE49-F238E27FC236}">
                  <a16:creationId xmlns:a16="http://schemas.microsoft.com/office/drawing/2014/main" id="{13960123-1568-504E-94CE-C013611D299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-7142" t="-6003" r="-7142" b="-6003"/>
            <a:stretch/>
          </p:blipFill>
          <p:spPr>
            <a:xfrm>
              <a:off x="28112439" y="20531764"/>
              <a:ext cx="2177061" cy="757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77;p13">
              <a:extLst>
                <a:ext uri="{FF2B5EF4-FFF2-40B4-BE49-F238E27FC236}">
                  <a16:creationId xmlns:a16="http://schemas.microsoft.com/office/drawing/2014/main" id="{F4384F59-A22D-8AC8-6EE7-4702070F1D2E}"/>
                </a:ext>
              </a:extLst>
            </p:cNvPr>
            <p:cNvSpPr/>
            <p:nvPr/>
          </p:nvSpPr>
          <p:spPr>
            <a:xfrm>
              <a:off x="21040970" y="20585923"/>
              <a:ext cx="6978517" cy="6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501" tIns="0" rIns="0" bIns="0" anchor="ctr" anchorCtr="0">
              <a:noAutofit/>
            </a:bodyPr>
            <a:lstStyle/>
            <a:p>
              <a:pPr algn="r" defTabSz="2850848">
                <a:buClr>
                  <a:srgbClr val="000000"/>
                </a:buClr>
              </a:pP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Learning Agents </a:t>
              </a:r>
              <a:b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</a:br>
              <a:r>
                <a:rPr lang="en" sz="124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2026-02-21</a:t>
              </a:r>
              <a:endParaRPr sz="1247" i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7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22 lai">
  <a:themeElements>
    <a:clrScheme name="CanCred 2020">
      <a:dk1>
        <a:sysClr val="windowText" lastClr="000000"/>
      </a:dk1>
      <a:lt1>
        <a:sysClr val="window" lastClr="FFFFFF"/>
      </a:lt1>
      <a:dk2>
        <a:srgbClr val="2E2464"/>
      </a:dk2>
      <a:lt2>
        <a:srgbClr val="EEECE1"/>
      </a:lt2>
      <a:accent1>
        <a:srgbClr val="00739A"/>
      </a:accent1>
      <a:accent2>
        <a:srgbClr val="E60000"/>
      </a:accent2>
      <a:accent3>
        <a:srgbClr val="189FB5"/>
      </a:accent3>
      <a:accent4>
        <a:srgbClr val="A1D1CA"/>
      </a:accent4>
      <a:accent5>
        <a:srgbClr val="0070C0"/>
      </a:accent5>
      <a:accent6>
        <a:srgbClr val="FFC000"/>
      </a:accent6>
      <a:hlink>
        <a:srgbClr val="0070C0"/>
      </a:hlink>
      <a:folHlink>
        <a:srgbClr val="315784"/>
      </a:folHlink>
    </a:clrScheme>
    <a:fontScheme name="2022 CanCred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lai" id="{6DC4BE25-BE7F-4706-82FE-F87200309112}" vid="{0D1055C7-501B-4115-B6A1-4D9C60292A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</TotalTime>
  <Words>3033</Words>
  <Application>Microsoft Office PowerPoint</Application>
  <PresentationFormat>Custom</PresentationFormat>
  <Paragraphs>428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Arial</vt:lpstr>
      <vt:lpstr>Calibri</vt:lpstr>
      <vt:lpstr>Forte Forward</vt:lpstr>
      <vt:lpstr>Montserrat</vt:lpstr>
      <vt:lpstr>Montserrat ExtraBold</vt:lpstr>
      <vt:lpstr>Montserrat SemiBold</vt:lpstr>
      <vt:lpstr>Open Sans</vt:lpstr>
      <vt:lpstr>Open Sans ExtraBold</vt:lpstr>
      <vt:lpstr>Open Sans Semibold</vt:lpstr>
      <vt:lpstr>Open Sans Semibold</vt:lpstr>
      <vt:lpstr>Wingdings</vt:lpstr>
      <vt:lpstr>2022 lai</vt:lpstr>
      <vt:lpstr>Recognition Canvas Toolkit</vt:lpstr>
      <vt:lpstr>Design Challenge Examples – adaptable… edit freely!</vt:lpstr>
      <vt:lpstr>Recognition Design Canvas | Preliminary Notes View (OPTIONAL)</vt:lpstr>
      <vt:lpstr>Recognition Design Canvas | Core Canvas View</vt:lpstr>
      <vt:lpstr>Recognition Design Canvas | Analysis View</vt:lpstr>
      <vt:lpstr>Learning Agents Flexible Recognition Framework [REFERENCE]</vt:lpstr>
      <vt:lpstr>Learning Agents Flexible Recognition Framework – BADGE TYPES [REFERENCE]</vt:lpstr>
      <vt:lpstr>Recognition Canvas | Additional Badges (optional)</vt:lpstr>
      <vt:lpstr>Potential Pathways View [REFERENCE]</vt:lpstr>
      <vt:lpstr>Elements for Badge Image Gallery (copy chosen elements to next page)</vt:lpstr>
      <vt:lpstr>Badge Image Gallery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 Presant</dc:creator>
  <cp:lastModifiedBy>Don Presant</cp:lastModifiedBy>
  <cp:revision>24</cp:revision>
  <dcterms:created xsi:type="dcterms:W3CDTF">2026-02-21T14:20:24Z</dcterms:created>
  <dcterms:modified xsi:type="dcterms:W3CDTF">2026-03-09T21:23:16Z</dcterms:modified>
</cp:coreProperties>
</file>